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56" r:id="rId6"/>
    <p:sldId id="264" r:id="rId7"/>
    <p:sldId id="260" r:id="rId8"/>
    <p:sldId id="257" r:id="rId9"/>
    <p:sldId id="258" r:id="rId10"/>
    <p:sldId id="262" r:id="rId11"/>
    <p:sldId id="293" r:id="rId12"/>
    <p:sldId id="284" r:id="rId13"/>
    <p:sldId id="285" r:id="rId14"/>
    <p:sldId id="289" r:id="rId15"/>
    <p:sldId id="290" r:id="rId16"/>
    <p:sldId id="291" r:id="rId17"/>
    <p:sldId id="292"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A9840-7E35-48C8-B9F8-D7773D2DD5B0}" v="4" dt="2024-07-24T14:26:03.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36" d="100"/>
          <a:sy n="136" d="100"/>
        </p:scale>
        <p:origin x="216"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0A88F-90C7-404B-9D13-FD0C9DC2361C}" type="datetimeFigureOut">
              <a:rPr lang="en-GB" smtClean="0"/>
              <a:t>05/08/2024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B6F23-70F8-4B58-98F5-824F7D22AA5A}" type="slidenum">
              <a:rPr lang="en-GB" smtClean="0"/>
              <a:t>‹#›</a:t>
            </a:fld>
            <a:endParaRPr lang="en-GB"/>
          </a:p>
        </p:txBody>
      </p:sp>
    </p:spTree>
    <p:extLst>
      <p:ext uri="{BB962C8B-B14F-4D97-AF65-F5344CB8AC3E}">
        <p14:creationId xmlns:p14="http://schemas.microsoft.com/office/powerpoint/2010/main" val="64745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What’s in the archive?  Well it consists of over 150 boxes containing thousands of individual items; correspondence, poetry, diaries, manuscripts, architectural plans, photographs, printed books and pamphlets, ephemera.  </a:t>
            </a:r>
          </a:p>
          <a:p>
            <a:pPr marL="171450" indent="-171450">
              <a:buFont typeface="Arial" panose="020B0604020202020204" pitchFamily="34" charset="0"/>
              <a:buChar char="•"/>
            </a:pPr>
            <a:r>
              <a:rPr lang="en-GB"/>
              <a:t>Much really valuable work was done on the archive by Andrew, Helen and others whilst it was at Dorset Museum but this is not visible to a public audience.</a:t>
            </a:r>
          </a:p>
          <a:p>
            <a:pPr marL="171450" indent="-171450">
              <a:buFont typeface="Arial" panose="020B0604020202020204" pitchFamily="34" charset="0"/>
              <a:buChar char="•"/>
            </a:pPr>
            <a:r>
              <a:rPr lang="en-GB"/>
              <a:t>The collection is regularly added to e.g. the Stevens-Cox material (2020) and most recently the Hardy-composed drawings of Athelhampton Church (1861).  It will continue to grow in the future as we proactively acquire further items, ideally through gift or deposit, but where necessary by purchase.</a:t>
            </a:r>
          </a:p>
          <a:p>
            <a:pPr marL="171450" indent="-171450">
              <a:buFont typeface="Arial" panose="020B0604020202020204" pitchFamily="34" charset="0"/>
              <a:buChar char="•"/>
            </a:pPr>
            <a:r>
              <a:rPr lang="en-GB"/>
              <a:t>We have recently benefited from a National Manuscript Conservation Trust grant of £14,800 (Nov 2021).  This has allowed us to work on some of the most fragile and significant items from the collection, some of which are on display across the four Dorset and Wiltshire museums currently exhibiting Hardy-themed exhibitions.</a:t>
            </a:r>
          </a:p>
        </p:txBody>
      </p:sp>
      <p:sp>
        <p:nvSpPr>
          <p:cNvPr id="4" name="Slide Number Placeholder 3"/>
          <p:cNvSpPr>
            <a:spLocks noGrp="1"/>
          </p:cNvSpPr>
          <p:nvPr>
            <p:ph type="sldNum" sz="quarter" idx="5"/>
          </p:nvPr>
        </p:nvSpPr>
        <p:spPr/>
        <p:txBody>
          <a:bodyPr/>
          <a:lstStyle/>
          <a:p>
            <a:fld id="{D19B6F23-70F8-4B58-98F5-824F7D22AA5A}" type="slidenum">
              <a:rPr lang="en-GB" smtClean="0"/>
              <a:t>1</a:t>
            </a:fld>
            <a:endParaRPr lang="en-GB"/>
          </a:p>
        </p:txBody>
      </p:sp>
    </p:spTree>
    <p:extLst>
      <p:ext uri="{BB962C8B-B14F-4D97-AF65-F5344CB8AC3E}">
        <p14:creationId xmlns:p14="http://schemas.microsoft.com/office/powerpoint/2010/main" val="58680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Need picture of Hardy family tree</a:t>
            </a:r>
          </a:p>
        </p:txBody>
      </p:sp>
      <p:sp>
        <p:nvSpPr>
          <p:cNvPr id="4" name="Slide Number Placeholder 3"/>
          <p:cNvSpPr>
            <a:spLocks noGrp="1"/>
          </p:cNvSpPr>
          <p:nvPr>
            <p:ph type="sldNum" sz="quarter" idx="5"/>
          </p:nvPr>
        </p:nvSpPr>
        <p:spPr/>
        <p:txBody>
          <a:bodyPr/>
          <a:lstStyle/>
          <a:p>
            <a:fld id="{D19B6F23-70F8-4B58-98F5-824F7D22AA5A}" type="slidenum">
              <a:rPr lang="en-GB" smtClean="0"/>
              <a:t>13</a:t>
            </a:fld>
            <a:endParaRPr lang="en-GB"/>
          </a:p>
        </p:txBody>
      </p:sp>
    </p:spTree>
    <p:extLst>
      <p:ext uri="{BB962C8B-B14F-4D97-AF65-F5344CB8AC3E}">
        <p14:creationId xmlns:p14="http://schemas.microsoft.com/office/powerpoint/2010/main" val="3119714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9B6F23-70F8-4B58-98F5-824F7D22AA5A}" type="slidenum">
              <a:rPr lang="en-GB" smtClean="0"/>
              <a:t>14</a:t>
            </a:fld>
            <a:endParaRPr lang="en-GB"/>
          </a:p>
        </p:txBody>
      </p:sp>
    </p:spTree>
    <p:extLst>
      <p:ext uri="{BB962C8B-B14F-4D97-AF65-F5344CB8AC3E}">
        <p14:creationId xmlns:p14="http://schemas.microsoft.com/office/powerpoint/2010/main" val="396107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What’s in the archive?  Well it consists of over 150 boxes containing thousands of individual items; correspondence, poetry, diaries, manuscripts, architectural plans, photographs, printed books and pamphlets, ephemera.  </a:t>
            </a:r>
          </a:p>
          <a:p>
            <a:pPr marL="171450" indent="-171450">
              <a:buFont typeface="Arial" panose="020B0604020202020204" pitchFamily="34" charset="0"/>
              <a:buChar char="•"/>
            </a:pPr>
            <a:r>
              <a:rPr lang="en-GB"/>
              <a:t>Much really valuable work was done on the archive by Andrew, Helen and others whilst it was at Dorset Museum but this is not visible to a public audience.</a:t>
            </a:r>
          </a:p>
          <a:p>
            <a:pPr marL="171450" indent="-171450">
              <a:buFont typeface="Arial" panose="020B0604020202020204" pitchFamily="34" charset="0"/>
              <a:buChar char="•"/>
            </a:pPr>
            <a:r>
              <a:rPr lang="en-GB"/>
              <a:t>The collection is regularly added to e.g. the Stevens-Cox material (2020) and most recently the Hardy-composed drawings of Athelhampton Church (1861).  It will continue to grow in the future as we proactively acquire further items, ideally through gift or deposit, but where necessary by purchase.</a:t>
            </a:r>
          </a:p>
          <a:p>
            <a:pPr marL="171450" indent="-171450">
              <a:buFont typeface="Arial" panose="020B0604020202020204" pitchFamily="34" charset="0"/>
              <a:buChar char="•"/>
            </a:pPr>
            <a:r>
              <a:rPr lang="en-GB"/>
              <a:t>We have recently benefited from a National Manuscript Conservation Trust grant of £14,800 (Nov 2021).  This has allowed us to work on some of the most fragile and significant items from the collection, some of which are on display across the four Dorset and Wiltshire museums currently exhibiting Hardy-themed exhibitions.</a:t>
            </a:r>
          </a:p>
        </p:txBody>
      </p:sp>
      <p:sp>
        <p:nvSpPr>
          <p:cNvPr id="4" name="Slide Number Placeholder 3"/>
          <p:cNvSpPr>
            <a:spLocks noGrp="1"/>
          </p:cNvSpPr>
          <p:nvPr>
            <p:ph type="sldNum" sz="quarter" idx="5"/>
          </p:nvPr>
        </p:nvSpPr>
        <p:spPr/>
        <p:txBody>
          <a:bodyPr/>
          <a:lstStyle/>
          <a:p>
            <a:fld id="{D19B6F23-70F8-4B58-98F5-824F7D22AA5A}" type="slidenum">
              <a:rPr lang="en-GB" smtClean="0"/>
              <a:t>2</a:t>
            </a:fld>
            <a:endParaRPr lang="en-GB"/>
          </a:p>
        </p:txBody>
      </p:sp>
    </p:spTree>
    <p:extLst>
      <p:ext uri="{BB962C8B-B14F-4D97-AF65-F5344CB8AC3E}">
        <p14:creationId xmlns:p14="http://schemas.microsoft.com/office/powerpoint/2010/main" val="5165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collection level description you find if you look for Hardy on the DHC catalogue.</a:t>
            </a:r>
          </a:p>
        </p:txBody>
      </p:sp>
      <p:sp>
        <p:nvSpPr>
          <p:cNvPr id="4" name="Slide Number Placeholder 3"/>
          <p:cNvSpPr>
            <a:spLocks noGrp="1"/>
          </p:cNvSpPr>
          <p:nvPr>
            <p:ph type="sldNum" sz="quarter" idx="5"/>
          </p:nvPr>
        </p:nvSpPr>
        <p:spPr/>
        <p:txBody>
          <a:bodyPr/>
          <a:lstStyle/>
          <a:p>
            <a:fld id="{D19B6F23-70F8-4B58-98F5-824F7D22AA5A}" type="slidenum">
              <a:rPr lang="en-GB" smtClean="0"/>
              <a:t>3</a:t>
            </a:fld>
            <a:endParaRPr lang="en-GB"/>
          </a:p>
        </p:txBody>
      </p:sp>
    </p:spTree>
    <p:extLst>
      <p:ext uri="{BB962C8B-B14F-4D97-AF65-F5344CB8AC3E}">
        <p14:creationId xmlns:p14="http://schemas.microsoft.com/office/powerpoint/2010/main" val="363133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So what are we hoping to do?:</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We will create a detailed catalogue with item level entries for most of the contents of the archive - a resource that will be permanently discoverable online and a treasure trove of Hardy source material for scholars and the public alike.  It will grow over time if more material is added to it.</a:t>
            </a:r>
          </a:p>
          <a:p>
            <a:pPr marL="171450" indent="-171450">
              <a:buFont typeface="Arial" panose="020B0604020202020204" pitchFamily="34" charset="0"/>
              <a:buChar char="•"/>
            </a:pPr>
            <a:r>
              <a:rPr lang="en-GB" b="1"/>
              <a:t>Cataloguing works!: </a:t>
            </a:r>
            <a:r>
              <a:rPr lang="en-GB"/>
              <a:t>Similar scenario with the archives of Elisabeth Frink and the Bankes Family of </a:t>
            </a:r>
            <a:r>
              <a:rPr lang="en-GB" err="1"/>
              <a:t>Kingson</a:t>
            </a:r>
            <a:r>
              <a:rPr lang="en-GB"/>
              <a:t> Lacy whereby there was a growth in interest, access and research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Partnerships: Dorset Archives Trust, museums, National Trust, University of Exeter, New Hardy Players</a:t>
            </a:r>
          </a:p>
          <a:p>
            <a:endParaRPr lang="en-GB"/>
          </a:p>
        </p:txBody>
      </p:sp>
      <p:sp>
        <p:nvSpPr>
          <p:cNvPr id="4" name="Slide Number Placeholder 3"/>
          <p:cNvSpPr>
            <a:spLocks noGrp="1"/>
          </p:cNvSpPr>
          <p:nvPr>
            <p:ph type="sldNum" sz="quarter" idx="5"/>
          </p:nvPr>
        </p:nvSpPr>
        <p:spPr/>
        <p:txBody>
          <a:bodyPr/>
          <a:lstStyle/>
          <a:p>
            <a:fld id="{D19B6F23-70F8-4B58-98F5-824F7D22AA5A}" type="slidenum">
              <a:rPr lang="en-GB" smtClean="0"/>
              <a:t>4</a:t>
            </a:fld>
            <a:endParaRPr lang="en-GB"/>
          </a:p>
        </p:txBody>
      </p:sp>
    </p:spTree>
    <p:extLst>
      <p:ext uri="{BB962C8B-B14F-4D97-AF65-F5344CB8AC3E}">
        <p14:creationId xmlns:p14="http://schemas.microsoft.com/office/powerpoint/2010/main" val="357654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In order to create the catalogue, we will need to employ a suitably qualified and experienced archivist.  Most of the funding we require is to support professional oversight of the catalogue’s creation and structuring.</a:t>
            </a:r>
          </a:p>
          <a:p>
            <a:pPr marL="171450" indent="-171450">
              <a:buFont typeface="Arial" panose="020B0604020202020204" pitchFamily="34" charset="0"/>
              <a:buChar char="•"/>
            </a:pPr>
            <a:r>
              <a:rPr lang="en-GB"/>
              <a:t>We will also seek to recruit volunteers to support the archivist and ideally to lend any expert knowledge they may have to the process.</a:t>
            </a:r>
          </a:p>
          <a:p>
            <a:pPr marL="171450" indent="-171450">
              <a:buFont typeface="Arial" panose="020B0604020202020204" pitchFamily="34" charset="0"/>
              <a:buChar char="•"/>
            </a:pPr>
            <a:r>
              <a:rPr lang="en-GB"/>
              <a:t>We have maintained for a long time a close engagement with Exeter University – particularly Professor Angelique Richardson and the Digital Humanities Department there</a:t>
            </a:r>
          </a:p>
          <a:p>
            <a:pPr marL="171450" indent="-171450">
              <a:buFont typeface="Arial" panose="020B0604020202020204" pitchFamily="34" charset="0"/>
              <a:buChar char="•"/>
            </a:pPr>
            <a:r>
              <a:rPr lang="en-GB"/>
              <a:t>We may also carry out selective digitisation of parts of the archive -  subject to resources and likely demand.</a:t>
            </a:r>
          </a:p>
          <a:p>
            <a:pPr marL="171450" indent="-171450">
              <a:buFont typeface="Arial" panose="020B0604020202020204" pitchFamily="34" charset="0"/>
              <a:buChar char="•"/>
            </a:pPr>
            <a:r>
              <a:rPr lang="en-GB"/>
              <a:t>This project – should we raise sufficient funding forms an overall part of DHC’s emphasis on making collections accessible through cataloguing and public engagement.  In the fullness of time it is something we’d like to do with the other literary archives at DHC.</a:t>
            </a:r>
          </a:p>
        </p:txBody>
      </p:sp>
      <p:sp>
        <p:nvSpPr>
          <p:cNvPr id="4" name="Slide Number Placeholder 3"/>
          <p:cNvSpPr>
            <a:spLocks noGrp="1"/>
          </p:cNvSpPr>
          <p:nvPr>
            <p:ph type="sldNum" sz="quarter" idx="5"/>
          </p:nvPr>
        </p:nvSpPr>
        <p:spPr/>
        <p:txBody>
          <a:bodyPr/>
          <a:lstStyle/>
          <a:p>
            <a:fld id="{D19B6F23-70F8-4B58-98F5-824F7D22AA5A}" type="slidenum">
              <a:rPr lang="en-GB" smtClean="0"/>
              <a:t>5</a:t>
            </a:fld>
            <a:endParaRPr lang="en-GB"/>
          </a:p>
        </p:txBody>
      </p:sp>
    </p:spTree>
    <p:extLst>
      <p:ext uri="{BB962C8B-B14F-4D97-AF65-F5344CB8AC3E}">
        <p14:creationId xmlns:p14="http://schemas.microsoft.com/office/powerpoint/2010/main" val="108884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a selection of images from a set of architectural drawings that we recently purchased showing some of Hardy’s work before he </a:t>
            </a:r>
          </a:p>
        </p:txBody>
      </p:sp>
      <p:sp>
        <p:nvSpPr>
          <p:cNvPr id="4" name="Slide Number Placeholder 3"/>
          <p:cNvSpPr>
            <a:spLocks noGrp="1"/>
          </p:cNvSpPr>
          <p:nvPr>
            <p:ph type="sldNum" sz="quarter" idx="5"/>
          </p:nvPr>
        </p:nvSpPr>
        <p:spPr/>
        <p:txBody>
          <a:bodyPr/>
          <a:lstStyle/>
          <a:p>
            <a:fld id="{D19B6F23-70F8-4B58-98F5-824F7D22AA5A}" type="slidenum">
              <a:rPr lang="en-GB" smtClean="0"/>
              <a:t>6</a:t>
            </a:fld>
            <a:endParaRPr lang="en-GB"/>
          </a:p>
        </p:txBody>
      </p:sp>
    </p:spTree>
    <p:extLst>
      <p:ext uri="{BB962C8B-B14F-4D97-AF65-F5344CB8AC3E}">
        <p14:creationId xmlns:p14="http://schemas.microsoft.com/office/powerpoint/2010/main" val="116500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9B6F23-70F8-4B58-98F5-824F7D22AA5A}" type="slidenum">
              <a:rPr lang="en-GB" smtClean="0"/>
              <a:t>8</a:t>
            </a:fld>
            <a:endParaRPr lang="en-GB"/>
          </a:p>
        </p:txBody>
      </p:sp>
    </p:spTree>
    <p:extLst>
      <p:ext uri="{BB962C8B-B14F-4D97-AF65-F5344CB8AC3E}">
        <p14:creationId xmlns:p14="http://schemas.microsoft.com/office/powerpoint/2010/main" val="186185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Find better images for a range of material in the collection</a:t>
            </a:r>
          </a:p>
        </p:txBody>
      </p:sp>
      <p:sp>
        <p:nvSpPr>
          <p:cNvPr id="4" name="Slide Number Placeholder 3"/>
          <p:cNvSpPr>
            <a:spLocks noGrp="1"/>
          </p:cNvSpPr>
          <p:nvPr>
            <p:ph type="sldNum" sz="quarter" idx="5"/>
          </p:nvPr>
        </p:nvSpPr>
        <p:spPr/>
        <p:txBody>
          <a:bodyPr/>
          <a:lstStyle/>
          <a:p>
            <a:fld id="{D19B6F23-70F8-4B58-98F5-824F7D22AA5A}" type="slidenum">
              <a:rPr lang="en-GB" smtClean="0"/>
              <a:t>10</a:t>
            </a:fld>
            <a:endParaRPr lang="en-GB"/>
          </a:p>
        </p:txBody>
      </p:sp>
    </p:spTree>
    <p:extLst>
      <p:ext uri="{BB962C8B-B14F-4D97-AF65-F5344CB8AC3E}">
        <p14:creationId xmlns:p14="http://schemas.microsoft.com/office/powerpoint/2010/main" val="272471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9B6F23-70F8-4B58-98F5-824F7D22AA5A}" type="slidenum">
              <a:rPr lang="en-GB" smtClean="0"/>
              <a:t>12</a:t>
            </a:fld>
            <a:endParaRPr lang="en-GB"/>
          </a:p>
        </p:txBody>
      </p:sp>
    </p:spTree>
    <p:extLst>
      <p:ext uri="{BB962C8B-B14F-4D97-AF65-F5344CB8AC3E}">
        <p14:creationId xmlns:p14="http://schemas.microsoft.com/office/powerpoint/2010/main" val="260469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EEA7-2672-4C7F-94DB-368E51606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B3B70D-E89D-41DD-A547-B37EF8FF0F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70387E-4F28-4A5D-BD23-40D408BC8369}"/>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5" name="Footer Placeholder 4">
            <a:extLst>
              <a:ext uri="{FF2B5EF4-FFF2-40B4-BE49-F238E27FC236}">
                <a16:creationId xmlns:a16="http://schemas.microsoft.com/office/drawing/2014/main" id="{4E4DFC77-C8CA-4917-8F28-C64732751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F7D8B8-5C5D-4872-A686-C2B9163E5023}"/>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308501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7677-5C62-408A-A49A-F09B9E58FF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877B36-4551-45F2-927D-4BCECF301D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1A1062-1AD7-4D17-BAD2-79E5AD7205CE}"/>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5" name="Footer Placeholder 4">
            <a:extLst>
              <a:ext uri="{FF2B5EF4-FFF2-40B4-BE49-F238E27FC236}">
                <a16:creationId xmlns:a16="http://schemas.microsoft.com/office/drawing/2014/main" id="{A7371968-36E4-4A71-9697-0B96D8611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C27C8-84B2-432D-AF68-760041C64718}"/>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360605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34A5CE-A602-4D5D-99DA-7AD8F2267F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C4FB5D-92BE-41B1-9AE1-44C039E6CB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000381-7B99-43D4-AF64-5232EE468ACE}"/>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5" name="Footer Placeholder 4">
            <a:extLst>
              <a:ext uri="{FF2B5EF4-FFF2-40B4-BE49-F238E27FC236}">
                <a16:creationId xmlns:a16="http://schemas.microsoft.com/office/drawing/2014/main" id="{9FBD9FA4-AD8F-4FCE-84E1-4231374D62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C0A217-01D6-4151-BAB1-D7F981AFCEB6}"/>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2783378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694E-B77E-45E4-84B4-A3EE109F5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F2AB276-AE5D-47EA-A90B-A239202877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6F0552-6D85-4BB8-A5B9-F2F560EC563A}"/>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5" name="Footer Placeholder 4">
            <a:extLst>
              <a:ext uri="{FF2B5EF4-FFF2-40B4-BE49-F238E27FC236}">
                <a16:creationId xmlns:a16="http://schemas.microsoft.com/office/drawing/2014/main" id="{F247929F-D65C-4983-B248-78AD1E2DC2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00C21-1553-4E41-8A1B-19B63302A96A}"/>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1554633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5AF1-752B-4343-B91C-8332ECE5A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68C1A3-03CF-4A59-8741-CECDCCAD2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69451A-9E4D-44BE-8C2D-E82F3FA59EDC}"/>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5" name="Footer Placeholder 4">
            <a:extLst>
              <a:ext uri="{FF2B5EF4-FFF2-40B4-BE49-F238E27FC236}">
                <a16:creationId xmlns:a16="http://schemas.microsoft.com/office/drawing/2014/main" id="{F2BD7955-4105-4A9A-ACE1-B32F1DF16F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140C62-1C0B-405A-926D-2905AC9BB9A4}"/>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1937917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BCE3-8DCC-48C9-9C6F-255067730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3E0016-CF9B-4181-86C8-EE8B4338D6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85C0F2-5C27-42D5-86B7-BD70B88AC4DA}"/>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5" name="Footer Placeholder 4">
            <a:extLst>
              <a:ext uri="{FF2B5EF4-FFF2-40B4-BE49-F238E27FC236}">
                <a16:creationId xmlns:a16="http://schemas.microsoft.com/office/drawing/2014/main" id="{22B60CBE-0BCF-4A06-A663-1B306CA22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917A44-C2D4-422A-B256-7F8859897004}"/>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416614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0BF4-D8EC-4969-8E1F-9A11D970C9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31595-0268-40FA-B5A8-96D9C64F81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4DE8BE-2689-4A2F-8042-DDA377B24E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FB872A-082A-4D2E-8F08-E661132B6C3F}"/>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6" name="Footer Placeholder 5">
            <a:extLst>
              <a:ext uri="{FF2B5EF4-FFF2-40B4-BE49-F238E27FC236}">
                <a16:creationId xmlns:a16="http://schemas.microsoft.com/office/drawing/2014/main" id="{55459540-A01D-4939-BD21-FFE0EB8B19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FB0FE0-6C6A-49BD-80DD-9288E93308F4}"/>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1253278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CCE8-B2BB-4E2A-A153-2AC5D5ED93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54EDD1-04C9-4D88-B963-C2CB8AF64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49DDE9-35B3-460C-8C4C-A92E03DDD6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7076E7-72C7-4493-A4DC-8994FC93F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7D0256-A282-4CA3-88A8-9173348D8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29EC70-FD4C-433B-9F6B-C193D8502456}"/>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8" name="Footer Placeholder 7">
            <a:extLst>
              <a:ext uri="{FF2B5EF4-FFF2-40B4-BE49-F238E27FC236}">
                <a16:creationId xmlns:a16="http://schemas.microsoft.com/office/drawing/2014/main" id="{08B48173-69B7-441E-B5EA-C2BD26F6DD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12CA4B-18F9-4587-864F-BD68146A4C0E}"/>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3157900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0E96-4257-45B0-9E62-D88BBE036D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99186E-865F-4A3D-A5D1-791294576A49}"/>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4" name="Footer Placeholder 3">
            <a:extLst>
              <a:ext uri="{FF2B5EF4-FFF2-40B4-BE49-F238E27FC236}">
                <a16:creationId xmlns:a16="http://schemas.microsoft.com/office/drawing/2014/main" id="{C0A2B0F2-56F3-46C6-A225-34D31F2038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947302-40FB-44C3-AE1C-A2F6E67E6A73}"/>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230962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2833-C7FB-4659-94F5-15FEB37D9750}"/>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3" name="Footer Placeholder 2">
            <a:extLst>
              <a:ext uri="{FF2B5EF4-FFF2-40B4-BE49-F238E27FC236}">
                <a16:creationId xmlns:a16="http://schemas.microsoft.com/office/drawing/2014/main" id="{AE34C140-41AD-4EE5-92A5-178F254795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1CFFC2-B7A2-488E-B721-DFC189627F4C}"/>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255169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EF17-FA9C-476A-916F-EE2D20E1EB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C6DC98-D1B6-409B-BB1C-CB5AACF70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FD33CB-C28B-47A5-8E8D-37402D898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7E218-053C-46E4-B360-F771CC6F1448}"/>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6" name="Footer Placeholder 5">
            <a:extLst>
              <a:ext uri="{FF2B5EF4-FFF2-40B4-BE49-F238E27FC236}">
                <a16:creationId xmlns:a16="http://schemas.microsoft.com/office/drawing/2014/main" id="{B416A142-EE93-44CA-BB5D-EC882202D7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1A3152-49F2-4499-B27A-8D327D976887}"/>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2930306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49AD-2117-4C0E-9652-A0FDA2EDB1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3884E-5AD4-4564-A158-C460F2FC0F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A67E08-F0E2-4D3D-9774-C7EAD74CBECC}"/>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5" name="Footer Placeholder 4">
            <a:extLst>
              <a:ext uri="{FF2B5EF4-FFF2-40B4-BE49-F238E27FC236}">
                <a16:creationId xmlns:a16="http://schemas.microsoft.com/office/drawing/2014/main" id="{3C5DE684-93D8-427D-9BB9-4B6E5186E2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56580A-4559-4EEE-98C2-700387A46504}"/>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364983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F678-5915-416D-81CE-54DA08A88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3BF86E-3D4D-4D65-A3CD-E2D77A7E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FA788CF-8C3D-4EA4-94DA-7B2809013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0B330-E044-4909-BDBD-E65F58C47239}"/>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6" name="Footer Placeholder 5">
            <a:extLst>
              <a:ext uri="{FF2B5EF4-FFF2-40B4-BE49-F238E27FC236}">
                <a16:creationId xmlns:a16="http://schemas.microsoft.com/office/drawing/2014/main" id="{1EEF183F-7BD7-499E-A303-4DBECF7759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5976CF-CC4D-44A1-8C1F-D6821EF4524D}"/>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834193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0CAA-A583-459D-AE18-C835838D8A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13E744-B97B-48A3-98F1-90C934332C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B21044-AD6E-4FB5-997C-474DF7604FCC}"/>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5" name="Footer Placeholder 4">
            <a:extLst>
              <a:ext uri="{FF2B5EF4-FFF2-40B4-BE49-F238E27FC236}">
                <a16:creationId xmlns:a16="http://schemas.microsoft.com/office/drawing/2014/main" id="{70AA8EEC-A7F3-459A-BADC-53A702BB83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904EBA-938A-4C42-A48A-FF136AD6AE64}"/>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898136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F03015-3ACA-4C4F-8936-82A87FF01B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53540D-1E2C-42A9-A942-3ABA899070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4997AF-4208-4A6B-BDBD-38D315697A6E}"/>
              </a:ext>
            </a:extLst>
          </p:cNvPr>
          <p:cNvSpPr>
            <a:spLocks noGrp="1"/>
          </p:cNvSpPr>
          <p:nvPr>
            <p:ph type="dt" sz="half" idx="10"/>
          </p:nvPr>
        </p:nvSpPr>
        <p:spPr/>
        <p:txBody>
          <a:bodyPr/>
          <a:lstStyle/>
          <a:p>
            <a:fld id="{93B51E2D-2A61-4009-BDA2-D729F80BD7A2}" type="datetimeFigureOut">
              <a:rPr lang="en-GB" smtClean="0"/>
              <a:t>05/08/2024</a:t>
            </a:fld>
            <a:endParaRPr lang="en-GB"/>
          </a:p>
        </p:txBody>
      </p:sp>
      <p:sp>
        <p:nvSpPr>
          <p:cNvPr id="5" name="Footer Placeholder 4">
            <a:extLst>
              <a:ext uri="{FF2B5EF4-FFF2-40B4-BE49-F238E27FC236}">
                <a16:creationId xmlns:a16="http://schemas.microsoft.com/office/drawing/2014/main" id="{F3528C10-C342-498B-AC17-F4BB8A73E3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3F7CAD-B4F3-4ECF-AE53-5E1F56DE7D04}"/>
              </a:ext>
            </a:extLst>
          </p:cNvPr>
          <p:cNvSpPr>
            <a:spLocks noGrp="1"/>
          </p:cNvSpPr>
          <p:nvPr>
            <p:ph type="sldNum" sz="quarter" idx="12"/>
          </p:nvPr>
        </p:nvSpPr>
        <p:spPr/>
        <p:txBody>
          <a:bodyPr/>
          <a:lstStyle/>
          <a:p>
            <a:fld id="{6B47572F-A9D0-4DA0-A79D-32B54AA07B0A}" type="slidenum">
              <a:rPr lang="en-GB" smtClean="0"/>
              <a:t>‹#›</a:t>
            </a:fld>
            <a:endParaRPr lang="en-GB"/>
          </a:p>
        </p:txBody>
      </p:sp>
    </p:spTree>
    <p:extLst>
      <p:ext uri="{BB962C8B-B14F-4D97-AF65-F5344CB8AC3E}">
        <p14:creationId xmlns:p14="http://schemas.microsoft.com/office/powerpoint/2010/main" val="86628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358E-DB6A-485B-8B0B-656D9AD0D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A1DDD7-1968-47D9-9B42-4B298605B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65DA22-9C01-4BA3-AA13-1E7E863F7DED}"/>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5" name="Footer Placeholder 4">
            <a:extLst>
              <a:ext uri="{FF2B5EF4-FFF2-40B4-BE49-F238E27FC236}">
                <a16:creationId xmlns:a16="http://schemas.microsoft.com/office/drawing/2014/main" id="{94524ADA-23EF-456F-9A23-8DE148B89E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B40C27-FC6D-497A-A2FA-2D62333F8393}"/>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122090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9E13-8A2A-47AF-9E78-FC611CD61A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54EC99-33A8-47A0-8EA2-FDCFCF8B18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FF5565-C3C5-40A3-A87F-824625CDA7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78A7E8B-F746-4405-B661-D12550988C14}"/>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6" name="Footer Placeholder 5">
            <a:extLst>
              <a:ext uri="{FF2B5EF4-FFF2-40B4-BE49-F238E27FC236}">
                <a16:creationId xmlns:a16="http://schemas.microsoft.com/office/drawing/2014/main" id="{A357932C-46AC-44B7-8BEC-CC2242A25F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98BBDD-0E9C-4F2F-8F94-76083D446CB6}"/>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207333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B431-E367-4A50-9BEB-23C17035BE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3B2698-CA23-4806-BACD-66DA4248AD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5BCA5-EEED-4D87-8EF5-42D09F5C3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362D02-F072-4CFE-B333-8C2267A8C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564DC-F82E-4BE1-BF6D-8C2DA9EAE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A6D09A-5256-478E-BA58-BD48162EEA03}"/>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8" name="Footer Placeholder 7">
            <a:extLst>
              <a:ext uri="{FF2B5EF4-FFF2-40B4-BE49-F238E27FC236}">
                <a16:creationId xmlns:a16="http://schemas.microsoft.com/office/drawing/2014/main" id="{B4C73307-94AA-4789-816F-D70503E9AF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078EE4A-E8E0-4644-906D-AE55FB67A6B0}"/>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226902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CA3A-C806-42C0-84D5-EFBCEF42F9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D6126A-5DDC-426A-9E14-2319EF99F75B}"/>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4" name="Footer Placeholder 3">
            <a:extLst>
              <a:ext uri="{FF2B5EF4-FFF2-40B4-BE49-F238E27FC236}">
                <a16:creationId xmlns:a16="http://schemas.microsoft.com/office/drawing/2014/main" id="{CFD7D338-D97C-447B-9931-11D04D6464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5B5D19-D886-4E3E-9C50-8F7829F4AA4A}"/>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3837626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899930-A387-4B08-BF4D-C7E81064D8D9}"/>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3" name="Footer Placeholder 2">
            <a:extLst>
              <a:ext uri="{FF2B5EF4-FFF2-40B4-BE49-F238E27FC236}">
                <a16:creationId xmlns:a16="http://schemas.microsoft.com/office/drawing/2014/main" id="{714FB051-4F1D-4013-8C92-A4AADBA1D9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929183-C413-417B-A5E7-2E09E907D626}"/>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29418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DFA3-7260-4955-9293-716F1B1FF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4B534F-4B79-4208-90A1-0AE3A8B48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D774E6-E208-409D-A929-046A898A3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42F440-8AC9-451B-97CE-66C0C2FF2EAB}"/>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6" name="Footer Placeholder 5">
            <a:extLst>
              <a:ext uri="{FF2B5EF4-FFF2-40B4-BE49-F238E27FC236}">
                <a16:creationId xmlns:a16="http://schemas.microsoft.com/office/drawing/2014/main" id="{CC969576-F119-4F45-BD9F-367D39D8FD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89ADA5-7119-47CE-BB24-5398D68F96AC}"/>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329104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BE4E-2B3C-4AC8-8F07-5777E8FA3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5E1A12-BBDC-43F7-B821-60D305798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0DCEAD-E7F8-4212-9175-EA20D78EC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3E75E-235D-4D68-9B40-295EECBFD8ED}"/>
              </a:ext>
            </a:extLst>
          </p:cNvPr>
          <p:cNvSpPr>
            <a:spLocks noGrp="1"/>
          </p:cNvSpPr>
          <p:nvPr>
            <p:ph type="dt" sz="half" idx="10"/>
          </p:nvPr>
        </p:nvSpPr>
        <p:spPr/>
        <p:txBody>
          <a:bodyPr/>
          <a:lstStyle/>
          <a:p>
            <a:fld id="{E8D6F63E-7088-42E8-9E75-443922C9CD4D}" type="datetimeFigureOut">
              <a:rPr lang="en-GB" smtClean="0"/>
              <a:t>05/08/2024</a:t>
            </a:fld>
            <a:endParaRPr lang="en-GB"/>
          </a:p>
        </p:txBody>
      </p:sp>
      <p:sp>
        <p:nvSpPr>
          <p:cNvPr id="6" name="Footer Placeholder 5">
            <a:extLst>
              <a:ext uri="{FF2B5EF4-FFF2-40B4-BE49-F238E27FC236}">
                <a16:creationId xmlns:a16="http://schemas.microsoft.com/office/drawing/2014/main" id="{3C3C7CE0-7F8E-4D48-B3EA-A44035A142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ECF4D-80FA-4367-AD91-897606AEB49B}"/>
              </a:ext>
            </a:extLst>
          </p:cNvPr>
          <p:cNvSpPr>
            <a:spLocks noGrp="1"/>
          </p:cNvSpPr>
          <p:nvPr>
            <p:ph type="sldNum" sz="quarter" idx="12"/>
          </p:nvPr>
        </p:nvSpPr>
        <p:spPr/>
        <p:txBody>
          <a:bodyPr/>
          <a:lstStyle/>
          <a:p>
            <a:fld id="{119AC34F-7CEB-4A39-89E7-C1BBA56ABF0F}" type="slidenum">
              <a:rPr lang="en-GB" smtClean="0"/>
              <a:t>‹#›</a:t>
            </a:fld>
            <a:endParaRPr lang="en-GB"/>
          </a:p>
        </p:txBody>
      </p:sp>
    </p:spTree>
    <p:extLst>
      <p:ext uri="{BB962C8B-B14F-4D97-AF65-F5344CB8AC3E}">
        <p14:creationId xmlns:p14="http://schemas.microsoft.com/office/powerpoint/2010/main" val="70322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8A2E4-F092-4B38-924D-869FF6BB12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CB4417-0B6E-4883-8E1D-FD9DBF58D2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A9E1E-A743-4740-82BC-3AF746FCC5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6F63E-7088-42E8-9E75-443922C9CD4D}" type="datetimeFigureOut">
              <a:rPr lang="en-GB" smtClean="0"/>
              <a:t>05/08/2024</a:t>
            </a:fld>
            <a:endParaRPr lang="en-GB"/>
          </a:p>
        </p:txBody>
      </p:sp>
      <p:sp>
        <p:nvSpPr>
          <p:cNvPr id="5" name="Footer Placeholder 4">
            <a:extLst>
              <a:ext uri="{FF2B5EF4-FFF2-40B4-BE49-F238E27FC236}">
                <a16:creationId xmlns:a16="http://schemas.microsoft.com/office/drawing/2014/main" id="{D33613DD-DD1C-429F-9254-30798C01D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346974-A08D-457E-8F6C-16282DBD4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AC34F-7CEB-4A39-89E7-C1BBA56ABF0F}" type="slidenum">
              <a:rPr lang="en-GB" smtClean="0"/>
              <a:t>‹#›</a:t>
            </a:fld>
            <a:endParaRPr lang="en-GB"/>
          </a:p>
        </p:txBody>
      </p:sp>
    </p:spTree>
    <p:extLst>
      <p:ext uri="{BB962C8B-B14F-4D97-AF65-F5344CB8AC3E}">
        <p14:creationId xmlns:p14="http://schemas.microsoft.com/office/powerpoint/2010/main" val="3505335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44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E8CDE-E2EC-4F03-A7CE-1FAC3EE3F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193870-21CF-4FAE-99A1-9AF13C046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2FAA65-67CF-4986-AC08-571419CF9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51E2D-2A61-4009-BDA2-D729F80BD7A2}" type="datetimeFigureOut">
              <a:rPr lang="en-GB" smtClean="0"/>
              <a:t>05/08/2024</a:t>
            </a:fld>
            <a:endParaRPr lang="en-GB"/>
          </a:p>
        </p:txBody>
      </p:sp>
      <p:sp>
        <p:nvSpPr>
          <p:cNvPr id="5" name="Footer Placeholder 4">
            <a:extLst>
              <a:ext uri="{FF2B5EF4-FFF2-40B4-BE49-F238E27FC236}">
                <a16:creationId xmlns:a16="http://schemas.microsoft.com/office/drawing/2014/main" id="{DFAC0380-AD5D-4362-9EEA-D57670D8B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27757A-2726-4463-9143-21A466795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7572F-A9D0-4DA0-A79D-32B54AA07B0A}" type="slidenum">
              <a:rPr lang="en-GB" smtClean="0"/>
              <a:t>‹#›</a:t>
            </a:fld>
            <a:endParaRPr lang="en-GB"/>
          </a:p>
        </p:txBody>
      </p:sp>
    </p:spTree>
    <p:extLst>
      <p:ext uri="{BB962C8B-B14F-4D97-AF65-F5344CB8AC3E}">
        <p14:creationId xmlns:p14="http://schemas.microsoft.com/office/powerpoint/2010/main" val="1451930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E301-02A8-4567-B82A-886AD3926FB7}"/>
              </a:ext>
            </a:extLst>
          </p:cNvPr>
          <p:cNvSpPr>
            <a:spLocks noGrp="1"/>
          </p:cNvSpPr>
          <p:nvPr>
            <p:ph type="ctrTitle"/>
          </p:nvPr>
        </p:nvSpPr>
        <p:spPr>
          <a:xfrm>
            <a:off x="0" y="820132"/>
            <a:ext cx="11668952" cy="1914525"/>
          </a:xfrm>
        </p:spPr>
        <p:txBody>
          <a:bodyPr>
            <a:normAutofit fontScale="90000"/>
          </a:bodyPr>
          <a:lstStyle/>
          <a:p>
            <a:r>
              <a:rPr lang="en-GB" b="1" dirty="0"/>
              <a:t>The Hardy Archive Project - fundraising and the first five months</a:t>
            </a:r>
          </a:p>
        </p:txBody>
      </p:sp>
      <p:sp>
        <p:nvSpPr>
          <p:cNvPr id="3" name="Subtitle 2">
            <a:extLst>
              <a:ext uri="{FF2B5EF4-FFF2-40B4-BE49-F238E27FC236}">
                <a16:creationId xmlns:a16="http://schemas.microsoft.com/office/drawing/2014/main" id="{329A0DBB-64AF-426E-A16C-DE97D7D01348}"/>
              </a:ext>
            </a:extLst>
          </p:cNvPr>
          <p:cNvSpPr>
            <a:spLocks noGrp="1"/>
          </p:cNvSpPr>
          <p:nvPr>
            <p:ph type="subTitle" idx="1"/>
          </p:nvPr>
        </p:nvSpPr>
        <p:spPr>
          <a:xfrm>
            <a:off x="733622" y="3093661"/>
            <a:ext cx="11068050" cy="1600887"/>
          </a:xfrm>
        </p:spPr>
        <p:txBody>
          <a:bodyPr>
            <a:normAutofit/>
          </a:bodyPr>
          <a:lstStyle/>
          <a:p>
            <a:pPr marL="342900" indent="-342900" algn="l">
              <a:buFont typeface="Arial" panose="020B0604020202020204" pitchFamily="34" charset="0"/>
              <a:buChar char="•"/>
            </a:pPr>
            <a:r>
              <a:rPr lang="en-GB" sz="4400" dirty="0"/>
              <a:t>Sam Johnston, County Archivist</a:t>
            </a:r>
          </a:p>
          <a:p>
            <a:pPr marL="342900" indent="-342900" algn="l">
              <a:buFont typeface="Arial" panose="020B0604020202020204" pitchFamily="34" charset="0"/>
              <a:buChar char="•"/>
            </a:pPr>
            <a:r>
              <a:rPr lang="en-GB" sz="4400" dirty="0"/>
              <a:t>Dr Ruth Burton, Project Archivist</a:t>
            </a:r>
          </a:p>
        </p:txBody>
      </p:sp>
      <p:pic>
        <p:nvPicPr>
          <p:cNvPr id="4" name="Picture 3" descr="Dorset History Centre logo">
            <a:extLst>
              <a:ext uri="{FF2B5EF4-FFF2-40B4-BE49-F238E27FC236}">
                <a16:creationId xmlns:a16="http://schemas.microsoft.com/office/drawing/2014/main" id="{06F51D26-E17B-4488-A00F-2B710F286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8952" y="0"/>
            <a:ext cx="523048" cy="1423137"/>
          </a:xfrm>
          <a:prstGeom prst="rect">
            <a:avLst/>
          </a:prstGeom>
        </p:spPr>
      </p:pic>
      <p:pic>
        <p:nvPicPr>
          <p:cNvPr id="18" name="Picture 17" descr="Text, letter&#10;&#10;Description automatically generated">
            <a:extLst>
              <a:ext uri="{FF2B5EF4-FFF2-40B4-BE49-F238E27FC236}">
                <a16:creationId xmlns:a16="http://schemas.microsoft.com/office/drawing/2014/main" id="{9FAACCBF-09C8-49F1-882C-82FC42822B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6064" y="3308184"/>
            <a:ext cx="2945936" cy="3549816"/>
          </a:xfrm>
          <a:prstGeom prst="rect">
            <a:avLst/>
          </a:prstGeom>
        </p:spPr>
      </p:pic>
    </p:spTree>
    <p:extLst>
      <p:ext uri="{BB962C8B-B14F-4D97-AF65-F5344CB8AC3E}">
        <p14:creationId xmlns:p14="http://schemas.microsoft.com/office/powerpoint/2010/main" val="78231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D2BBB9-F3BA-5300-8513-4C9071617D21}"/>
              </a:ext>
            </a:extLst>
          </p:cNvPr>
          <p:cNvSpPr txBox="1"/>
          <p:nvPr/>
        </p:nvSpPr>
        <p:spPr>
          <a:xfrm>
            <a:off x="1" y="3720533"/>
            <a:ext cx="12191999" cy="646331"/>
          </a:xfrm>
          <a:prstGeom prst="rect">
            <a:avLst/>
          </a:prstGeom>
          <a:noFill/>
        </p:spPr>
        <p:txBody>
          <a:bodyPr wrap="square" lIns="91440" tIns="45720" rIns="91440" bIns="45720" rtlCol="0" anchor="t">
            <a:spAutoFit/>
          </a:bodyPr>
          <a:lstStyle/>
          <a:p>
            <a:pPr algn="ctr">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Hardy Collection:</a:t>
            </a:r>
            <a:r>
              <a:rPr lang="en-GB" sz="3600">
                <a:solidFill>
                  <a:prstClr val="white"/>
                </a:solidFill>
                <a:latin typeface="Calibri" panose="020F0502020204030204"/>
              </a:rPr>
              <a:t> Significance and scope</a:t>
            </a: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A7CA944-8F9C-DE0E-B502-2445BF9E9623}"/>
              </a:ext>
            </a:extLst>
          </p:cNvPr>
          <p:cNvSpPr txBox="1"/>
          <p:nvPr/>
        </p:nvSpPr>
        <p:spPr>
          <a:xfrm>
            <a:off x="2227947" y="4551142"/>
            <a:ext cx="3891643"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Manuscripts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Correspondence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Art 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Architectural plans</a:t>
            </a:r>
          </a:p>
        </p:txBody>
      </p:sp>
      <p:pic>
        <p:nvPicPr>
          <p:cNvPr id="9" name="Picture 8" descr="A framed picture of a landscape&#10;&#10;Description automatically generated">
            <a:extLst>
              <a:ext uri="{FF2B5EF4-FFF2-40B4-BE49-F238E27FC236}">
                <a16:creationId xmlns:a16="http://schemas.microsoft.com/office/drawing/2014/main" id="{D9F7B221-FF9D-ED3F-59C3-655BEBBF124D}"/>
              </a:ext>
            </a:extLst>
          </p:cNvPr>
          <p:cNvPicPr>
            <a:picLocks noChangeAspect="1"/>
          </p:cNvPicPr>
          <p:nvPr/>
        </p:nvPicPr>
        <p:blipFill rotWithShape="1">
          <a:blip r:embed="rId3">
            <a:extLst>
              <a:ext uri="{28A0092B-C50C-407E-A947-70E740481C1C}">
                <a14:useLocalDpi xmlns:a14="http://schemas.microsoft.com/office/drawing/2010/main" val="0"/>
              </a:ext>
            </a:extLst>
          </a:blip>
          <a:srcRect l="9195" t="14243" r="13898" b="24195"/>
          <a:stretch/>
        </p:blipFill>
        <p:spPr>
          <a:xfrm>
            <a:off x="0" y="11748"/>
            <a:ext cx="5685415" cy="3417251"/>
          </a:xfrm>
          <a:prstGeom prst="rect">
            <a:avLst/>
          </a:prstGeom>
        </p:spPr>
      </p:pic>
      <p:pic>
        <p:nvPicPr>
          <p:cNvPr id="13" name="Picture 12" descr="A map of the united states&#10;&#10;Description automatically generated">
            <a:extLst>
              <a:ext uri="{FF2B5EF4-FFF2-40B4-BE49-F238E27FC236}">
                <a16:creationId xmlns:a16="http://schemas.microsoft.com/office/drawing/2014/main" id="{AEFE1D68-CA96-3384-AB6A-042548036E4B}"/>
              </a:ext>
            </a:extLst>
          </p:cNvPr>
          <p:cNvPicPr>
            <a:picLocks noChangeAspect="1"/>
          </p:cNvPicPr>
          <p:nvPr/>
        </p:nvPicPr>
        <p:blipFill rotWithShape="1">
          <a:blip r:embed="rId4">
            <a:extLst>
              <a:ext uri="{28A0092B-C50C-407E-A947-70E740481C1C}">
                <a14:useLocalDpi xmlns:a14="http://schemas.microsoft.com/office/drawing/2010/main" val="0"/>
              </a:ext>
            </a:extLst>
          </a:blip>
          <a:srcRect l="9882" t="4138" r="14073" b="7448"/>
          <a:stretch/>
        </p:blipFill>
        <p:spPr>
          <a:xfrm>
            <a:off x="8262226" y="-13265"/>
            <a:ext cx="3929774" cy="3430704"/>
          </a:xfrm>
          <a:prstGeom prst="rect">
            <a:avLst/>
          </a:prstGeom>
        </p:spPr>
      </p:pic>
      <p:pic>
        <p:nvPicPr>
          <p:cNvPr id="2" name="Picture 1">
            <a:extLst>
              <a:ext uri="{FF2B5EF4-FFF2-40B4-BE49-F238E27FC236}">
                <a16:creationId xmlns:a16="http://schemas.microsoft.com/office/drawing/2014/main" id="{928AD13C-7A8E-CF94-7B18-B1F3FD1DF9A3}"/>
              </a:ext>
            </a:extLst>
          </p:cNvPr>
          <p:cNvPicPr>
            <a:picLocks noChangeAspect="1"/>
          </p:cNvPicPr>
          <p:nvPr/>
        </p:nvPicPr>
        <p:blipFill>
          <a:blip r:embed="rId5"/>
          <a:stretch>
            <a:fillRect/>
          </a:stretch>
        </p:blipFill>
        <p:spPr>
          <a:xfrm>
            <a:off x="5884570" y="-13265"/>
            <a:ext cx="2588568" cy="3453827"/>
          </a:xfrm>
          <a:prstGeom prst="rect">
            <a:avLst/>
          </a:prstGeom>
        </p:spPr>
      </p:pic>
      <p:pic>
        <p:nvPicPr>
          <p:cNvPr id="4" name="Picture 3" descr="A hand holding an open book with handwriting&#10;&#10;Description automatically generated">
            <a:extLst>
              <a:ext uri="{FF2B5EF4-FFF2-40B4-BE49-F238E27FC236}">
                <a16:creationId xmlns:a16="http://schemas.microsoft.com/office/drawing/2014/main" id="{CB572C73-0A15-1927-9F75-512094AA2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9853" y="-2"/>
            <a:ext cx="2574717" cy="3429001"/>
          </a:xfrm>
          <a:prstGeom prst="rect">
            <a:avLst/>
          </a:prstGeom>
        </p:spPr>
      </p:pic>
      <p:sp>
        <p:nvSpPr>
          <p:cNvPr id="10" name="TextBox 9">
            <a:extLst>
              <a:ext uri="{FF2B5EF4-FFF2-40B4-BE49-F238E27FC236}">
                <a16:creationId xmlns:a16="http://schemas.microsoft.com/office/drawing/2014/main" id="{60BD6C89-0735-8ACD-DC8E-C12364787E87}"/>
              </a:ext>
            </a:extLst>
          </p:cNvPr>
          <p:cNvSpPr txBox="1"/>
          <p:nvPr/>
        </p:nvSpPr>
        <p:spPr>
          <a:xfrm>
            <a:off x="6527316" y="4536084"/>
            <a:ext cx="3891643"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Music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white"/>
                </a:solidFill>
                <a:latin typeface="Calibri" panose="020F0502020204030204"/>
              </a:rPr>
              <a:t>Family papers</a:t>
            </a: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white"/>
                </a:solidFill>
                <a:latin typeface="Calibri" panose="020F0502020204030204"/>
              </a:rPr>
              <a:t>Domestic &amp; financial</a:t>
            </a: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white"/>
                </a:solidFill>
                <a:latin typeface="Calibri" panose="020F0502020204030204"/>
              </a:rPr>
              <a:t>Personalia</a:t>
            </a: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56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pen book with writing on it&#10;&#10;Description automatically generated">
            <a:extLst>
              <a:ext uri="{FF2B5EF4-FFF2-40B4-BE49-F238E27FC236}">
                <a16:creationId xmlns:a16="http://schemas.microsoft.com/office/drawing/2014/main" id="{8BDB4845-1C17-97AE-9CF7-4E8E0172B3D6}"/>
              </a:ext>
            </a:extLst>
          </p:cNvPr>
          <p:cNvPicPr>
            <a:picLocks noChangeAspect="1"/>
          </p:cNvPicPr>
          <p:nvPr/>
        </p:nvPicPr>
        <p:blipFill rotWithShape="1">
          <a:blip r:embed="rId2">
            <a:extLst>
              <a:ext uri="{28A0092B-C50C-407E-A947-70E740481C1C}">
                <a14:useLocalDpi xmlns:a14="http://schemas.microsoft.com/office/drawing/2010/main" val="0"/>
              </a:ext>
            </a:extLst>
          </a:blip>
          <a:srcRect l="2077" t="4800" r="1636" b="8471"/>
          <a:stretch/>
        </p:blipFill>
        <p:spPr>
          <a:xfrm>
            <a:off x="-1" y="1"/>
            <a:ext cx="12192001" cy="6858000"/>
          </a:xfrm>
          <a:prstGeom prst="rect">
            <a:avLst/>
          </a:prstGeom>
        </p:spPr>
      </p:pic>
      <p:sp>
        <p:nvSpPr>
          <p:cNvPr id="3" name="TextBox 2">
            <a:extLst>
              <a:ext uri="{FF2B5EF4-FFF2-40B4-BE49-F238E27FC236}">
                <a16:creationId xmlns:a16="http://schemas.microsoft.com/office/drawing/2014/main" id="{136FCE82-8099-F65E-D70C-5B89112092F2}"/>
              </a:ext>
            </a:extLst>
          </p:cNvPr>
          <p:cNvSpPr txBox="1"/>
          <p:nvPr/>
        </p:nvSpPr>
        <p:spPr>
          <a:xfrm>
            <a:off x="0" y="1426435"/>
            <a:ext cx="12192000" cy="646331"/>
          </a:xfrm>
          <a:prstGeom prst="rect">
            <a:avLst/>
          </a:prstGeom>
          <a:solidFill>
            <a:schemeClr val="accent1">
              <a:lumMod val="50000"/>
            </a:schemeClr>
          </a:solidFill>
        </p:spPr>
        <p:txBody>
          <a:bodyPr wrap="square" lIns="91440" tIns="45720" rIns="91440" bIns="45720" rtlCol="0" anchor="t">
            <a:spAutoFit/>
          </a:bodyPr>
          <a:lstStyle/>
          <a:p>
            <a:pPr algn="ctr">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Hardy Collection:</a:t>
            </a:r>
            <a:r>
              <a:rPr lang="en-GB" sz="3600">
                <a:solidFill>
                  <a:prstClr val="white"/>
                </a:solidFill>
                <a:latin typeface="Calibri" panose="020F0502020204030204"/>
              </a:rPr>
              <a:t> Magic and meaning in the archive</a:t>
            </a: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759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FF43E8-67AD-301C-4F93-6B03838BCE48}"/>
              </a:ext>
            </a:extLst>
          </p:cNvPr>
          <p:cNvSpPr txBox="1"/>
          <p:nvPr/>
        </p:nvSpPr>
        <p:spPr>
          <a:xfrm>
            <a:off x="3668233" y="113899"/>
            <a:ext cx="8613447" cy="646331"/>
          </a:xfrm>
          <a:prstGeom prst="rect">
            <a:avLst/>
          </a:prstGeom>
          <a:noFill/>
        </p:spPr>
        <p:txBody>
          <a:bodyPr wrap="square" lIns="91440" tIns="45720" rIns="91440" bIns="45720" rtlCol="0" anchor="t">
            <a:spAutoFit/>
          </a:bodyPr>
          <a:lstStyle/>
          <a:p>
            <a:pPr algn="ctr">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Hardy Collection:</a:t>
            </a:r>
            <a:r>
              <a:rPr lang="en-GB" sz="3600">
                <a:solidFill>
                  <a:prstClr val="white"/>
                </a:solidFill>
                <a:latin typeface="Calibri" panose="020F0502020204030204"/>
              </a:rPr>
              <a:t> Other voices, other stories</a:t>
            </a: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773EFCE-53E3-0795-98E0-C92D7E1EE5DB}"/>
              </a:ext>
            </a:extLst>
          </p:cNvPr>
          <p:cNvSpPr txBox="1"/>
          <p:nvPr/>
        </p:nvSpPr>
        <p:spPr>
          <a:xfrm>
            <a:off x="4108586" y="1209327"/>
            <a:ext cx="7732741"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Items relating to Hardy’s parents, sisters, brother and wider family</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Items relating to Emma and Florence Hardy, including manuscripts, letters, diaries</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Ephemera, press cuttings</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Legacy of Hardy’s life and works: scrapbooks, secondary research, </a:t>
            </a:r>
            <a:r>
              <a:rPr kumimoji="0" lang="en-GB" sz="2800" b="0" i="0" u="none" strike="noStrike" kern="1200" cap="none" spc="0" normalizeH="0" baseline="0" noProof="0" err="1">
                <a:ln>
                  <a:noFill/>
                </a:ln>
                <a:solidFill>
                  <a:prstClr val="white"/>
                </a:solidFill>
                <a:effectLst/>
                <a:uLnTx/>
                <a:uFillTx/>
                <a:latin typeface="Calibri" panose="020F0502020204030204"/>
                <a:ea typeface="+mn-ea"/>
                <a:cs typeface="+mn-cs"/>
              </a:rPr>
              <a:t>dramatisations</a:t>
            </a: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 and productions</a:t>
            </a:r>
          </a:p>
        </p:txBody>
      </p:sp>
      <p:pic>
        <p:nvPicPr>
          <p:cNvPr id="6" name="Picture 5" descr="A person and dog sitting on a rock&#10;&#10;Description automatically generated">
            <a:extLst>
              <a:ext uri="{FF2B5EF4-FFF2-40B4-BE49-F238E27FC236}">
                <a16:creationId xmlns:a16="http://schemas.microsoft.com/office/drawing/2014/main" id="{99295DA8-78B9-0632-A8E5-04C887E0928C}"/>
              </a:ext>
            </a:extLst>
          </p:cNvPr>
          <p:cNvPicPr>
            <a:picLocks noChangeAspect="1"/>
          </p:cNvPicPr>
          <p:nvPr/>
        </p:nvPicPr>
        <p:blipFill rotWithShape="1">
          <a:blip r:embed="rId3">
            <a:extLst>
              <a:ext uri="{28A0092B-C50C-407E-A947-70E740481C1C}">
                <a14:useLocalDpi xmlns:a14="http://schemas.microsoft.com/office/drawing/2010/main" val="0"/>
              </a:ext>
            </a:extLst>
          </a:blip>
          <a:srcRect l="4536" t="12527" r="4434" b="1739"/>
          <a:stretch/>
        </p:blipFill>
        <p:spPr>
          <a:xfrm>
            <a:off x="0" y="0"/>
            <a:ext cx="3668233" cy="6876196"/>
          </a:xfrm>
          <a:prstGeom prst="rect">
            <a:avLst/>
          </a:prstGeom>
        </p:spPr>
      </p:pic>
    </p:spTree>
    <p:extLst>
      <p:ext uri="{BB962C8B-B14F-4D97-AF65-F5344CB8AC3E}">
        <p14:creationId xmlns:p14="http://schemas.microsoft.com/office/powerpoint/2010/main" val="376288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ick house with a clock&#10;&#10;Description automatically generated">
            <a:extLst>
              <a:ext uri="{FF2B5EF4-FFF2-40B4-BE49-F238E27FC236}">
                <a16:creationId xmlns:a16="http://schemas.microsoft.com/office/drawing/2014/main" id="{4ACE921F-B95C-B2A6-1F5D-CFEE1F8FA33E}"/>
              </a:ext>
            </a:extLst>
          </p:cNvPr>
          <p:cNvPicPr>
            <a:picLocks noChangeAspect="1"/>
          </p:cNvPicPr>
          <p:nvPr/>
        </p:nvPicPr>
        <p:blipFill rotWithShape="1">
          <a:blip r:embed="rId3">
            <a:extLst>
              <a:ext uri="{28A0092B-C50C-407E-A947-70E740481C1C}">
                <a14:useLocalDpi xmlns:a14="http://schemas.microsoft.com/office/drawing/2010/main" val="0"/>
              </a:ext>
            </a:extLst>
          </a:blip>
          <a:srcRect l="5102" t="2996" r="3253" b="3072"/>
          <a:stretch/>
        </p:blipFill>
        <p:spPr>
          <a:xfrm>
            <a:off x="7149675" y="0"/>
            <a:ext cx="5042325" cy="6858000"/>
          </a:xfrm>
          <a:prstGeom prst="rect">
            <a:avLst/>
          </a:prstGeom>
        </p:spPr>
      </p:pic>
      <p:sp>
        <p:nvSpPr>
          <p:cNvPr id="3" name="TextBox 2">
            <a:extLst>
              <a:ext uri="{FF2B5EF4-FFF2-40B4-BE49-F238E27FC236}">
                <a16:creationId xmlns:a16="http://schemas.microsoft.com/office/drawing/2014/main" id="{4D0F68E6-0768-6DD3-6172-9B5A5B9B7544}"/>
              </a:ext>
            </a:extLst>
          </p:cNvPr>
          <p:cNvSpPr txBox="1"/>
          <p:nvPr/>
        </p:nvSpPr>
        <p:spPr>
          <a:xfrm>
            <a:off x="441578" y="206368"/>
            <a:ext cx="11750422" cy="646331"/>
          </a:xfrm>
          <a:prstGeom prst="rect">
            <a:avLst/>
          </a:prstGeom>
          <a:noFill/>
        </p:spPr>
        <p:txBody>
          <a:bodyPr wrap="square" lIns="91440" tIns="45720" rIns="91440" bIns="45720" rtlCol="0" anchor="t">
            <a:spAutoFit/>
          </a:bodyPr>
          <a:lstStyle/>
          <a:p>
            <a:pPr>
              <a:defRPr/>
            </a:pPr>
            <a:r>
              <a:rPr lang="en-GB" sz="3600">
                <a:solidFill>
                  <a:prstClr val="white"/>
                </a:solidFill>
                <a:latin typeface="Calibri" panose="020F0502020204030204"/>
              </a:rPr>
              <a:t>Connections and collaborations</a:t>
            </a: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68EFD99-1D78-A05E-7657-D5612AFF796D}"/>
              </a:ext>
            </a:extLst>
          </p:cNvPr>
          <p:cNvSpPr txBox="1"/>
          <p:nvPr/>
        </p:nvSpPr>
        <p:spPr>
          <a:xfrm>
            <a:off x="636997" y="1223860"/>
            <a:ext cx="5845996" cy="5262979"/>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chemeClr val="bg1"/>
                </a:solidFill>
              </a:rPr>
              <a:t>Connections across and between archives</a:t>
            </a:r>
            <a:br>
              <a:rPr lang="en-GB" sz="2400">
                <a:solidFill>
                  <a:schemeClr val="bg1"/>
                </a:solidFill>
              </a:rPr>
            </a:br>
            <a:endParaRPr lang="en-GB" sz="2400">
              <a:solidFill>
                <a:schemeClr val="bg1"/>
              </a:solidFill>
            </a:endParaRPr>
          </a:p>
          <a:p>
            <a:pPr marL="285750" indent="-285750">
              <a:buFont typeface="Arial" panose="020B0604020202020204" pitchFamily="34" charset="0"/>
              <a:buChar char="•"/>
            </a:pPr>
            <a:r>
              <a:rPr lang="en-GB" sz="2400">
                <a:solidFill>
                  <a:schemeClr val="bg1"/>
                </a:solidFill>
              </a:rPr>
              <a:t>Dorset Museum, National Trust, Thomas Hardy Society, University of Exeter</a:t>
            </a:r>
            <a:br>
              <a:rPr lang="en-GB" sz="2400">
                <a:solidFill>
                  <a:schemeClr val="bg1"/>
                </a:solidFill>
              </a:rPr>
            </a:br>
            <a:endParaRPr lang="en-GB" sz="2400">
              <a:solidFill>
                <a:schemeClr val="bg1"/>
              </a:solidFill>
            </a:endParaRPr>
          </a:p>
          <a:p>
            <a:pPr marL="285750" indent="-285750">
              <a:buFont typeface="Arial" panose="020B0604020202020204" pitchFamily="34" charset="0"/>
              <a:buChar char="•"/>
            </a:pPr>
            <a:r>
              <a:rPr lang="en-GB" sz="2400">
                <a:solidFill>
                  <a:schemeClr val="bg1"/>
                </a:solidFill>
              </a:rPr>
              <a:t>Other specialist groups</a:t>
            </a:r>
            <a:br>
              <a:rPr lang="en-GB" sz="2400">
                <a:solidFill>
                  <a:schemeClr val="bg1"/>
                </a:solidFill>
              </a:rPr>
            </a:br>
            <a:endParaRPr lang="en-GB" sz="2400">
              <a:solidFill>
                <a:schemeClr val="bg1"/>
              </a:solidFill>
            </a:endParaRPr>
          </a:p>
          <a:p>
            <a:pPr marL="285750" indent="-285750">
              <a:buFont typeface="Arial" panose="020B0604020202020204" pitchFamily="34" charset="0"/>
              <a:buChar char="•"/>
            </a:pPr>
            <a:r>
              <a:rPr lang="en-GB" sz="2400">
                <a:solidFill>
                  <a:schemeClr val="bg1"/>
                </a:solidFill>
              </a:rPr>
              <a:t>People and organisations of Dorset</a:t>
            </a:r>
            <a:br>
              <a:rPr lang="en-GB" sz="2400">
                <a:solidFill>
                  <a:schemeClr val="bg1"/>
                </a:solidFill>
              </a:rPr>
            </a:br>
            <a:endParaRPr lang="en-GB" sz="2400">
              <a:solidFill>
                <a:schemeClr val="bg1"/>
              </a:solidFill>
            </a:endParaRPr>
          </a:p>
          <a:p>
            <a:pPr marL="285750" indent="-285750">
              <a:buFont typeface="Arial" panose="020B0604020202020204" pitchFamily="34" charset="0"/>
              <a:buChar char="•"/>
            </a:pPr>
            <a:r>
              <a:rPr lang="en-GB" sz="2400">
                <a:solidFill>
                  <a:schemeClr val="bg1"/>
                </a:solidFill>
              </a:rPr>
              <a:t>International admirers of Hardy, Hardy’s work and Hardy’s world</a:t>
            </a:r>
            <a:br>
              <a:rPr lang="en-GB" sz="2400">
                <a:solidFill>
                  <a:schemeClr val="bg1"/>
                </a:solidFill>
              </a:rPr>
            </a:br>
            <a:endParaRPr lang="en-GB" sz="2400">
              <a:solidFill>
                <a:schemeClr val="bg1"/>
              </a:solidFill>
            </a:endParaRPr>
          </a:p>
          <a:p>
            <a:pPr marL="285750" indent="-285750">
              <a:buFont typeface="Arial" panose="020B0604020202020204" pitchFamily="34" charset="0"/>
              <a:buChar char="•"/>
            </a:pPr>
            <a:r>
              <a:rPr lang="en-GB" sz="2400">
                <a:solidFill>
                  <a:schemeClr val="bg1"/>
                </a:solidFill>
              </a:rPr>
              <a:t>Volunteer projects, community engagement projects</a:t>
            </a:r>
          </a:p>
        </p:txBody>
      </p:sp>
    </p:spTree>
    <p:extLst>
      <p:ext uri="{BB962C8B-B14F-4D97-AF65-F5344CB8AC3E}">
        <p14:creationId xmlns:p14="http://schemas.microsoft.com/office/powerpoint/2010/main" val="223221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31C2D2-14C2-58E6-AA7A-3134B3E73637}"/>
              </a:ext>
            </a:extLst>
          </p:cNvPr>
          <p:cNvSpPr txBox="1"/>
          <p:nvPr/>
        </p:nvSpPr>
        <p:spPr>
          <a:xfrm>
            <a:off x="573820" y="4685016"/>
            <a:ext cx="11044360" cy="2185214"/>
          </a:xfrm>
          <a:prstGeom prst="rect">
            <a:avLst/>
          </a:prstGeom>
          <a:noFill/>
        </p:spPr>
        <p:txBody>
          <a:bodyPr wrap="square" lIns="91440" tIns="45720" rIns="91440" bIns="45720" rtlCol="0" anchor="t">
            <a:spAutoFit/>
          </a:bodyPr>
          <a:lstStyle/>
          <a:p>
            <a:pPr>
              <a:defRPr/>
            </a:pPr>
            <a:endParaRPr lang="en-GB" sz="3600">
              <a:solidFill>
                <a:prstClr val="white"/>
              </a:solidFill>
              <a:latin typeface="Calibri" panose="020F0502020204030204"/>
            </a:endParaRPr>
          </a:p>
          <a:p>
            <a:pPr>
              <a:defRPr/>
            </a:pPr>
            <a:r>
              <a:rPr lang="en-GB" sz="3200">
                <a:solidFill>
                  <a:prstClr val="white"/>
                </a:solidFill>
                <a:latin typeface="Calibri" panose="020F0502020204030204"/>
              </a:rPr>
              <a:t>Sam Johnston		Sam.Johnston@dorsetcouncil.gov.uk</a:t>
            </a:r>
          </a:p>
          <a:p>
            <a:pPr>
              <a:defRPr/>
            </a:pPr>
            <a:r>
              <a:rPr lang="en-GB" sz="3200">
                <a:solidFill>
                  <a:prstClr val="white"/>
                </a:solidFill>
                <a:latin typeface="Calibri" panose="020F0502020204030204"/>
              </a:rPr>
              <a:t>Ruth Burton		Ruth.Burton@dorsetcouncil.gov.uk </a:t>
            </a:r>
          </a:p>
          <a:p>
            <a:pPr>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letter&#10;&#10;Description automatically generated">
            <a:extLst>
              <a:ext uri="{FF2B5EF4-FFF2-40B4-BE49-F238E27FC236}">
                <a16:creationId xmlns:a16="http://schemas.microsoft.com/office/drawing/2014/main" id="{C026EAC2-A31A-D8DE-B02C-03925A4F2B2F}"/>
              </a:ext>
            </a:extLst>
          </p:cNvPr>
          <p:cNvPicPr>
            <a:picLocks noChangeAspect="1"/>
          </p:cNvPicPr>
          <p:nvPr/>
        </p:nvPicPr>
        <p:blipFill rotWithShape="1">
          <a:blip r:embed="rId3">
            <a:extLst>
              <a:ext uri="{28A0092B-C50C-407E-A947-70E740481C1C}">
                <a14:useLocalDpi xmlns:a14="http://schemas.microsoft.com/office/drawing/2010/main" val="0"/>
              </a:ext>
            </a:extLst>
          </a:blip>
          <a:srcRect t="2370" b="7551"/>
          <a:stretch/>
        </p:blipFill>
        <p:spPr>
          <a:xfrm>
            <a:off x="0" y="0"/>
            <a:ext cx="12192000" cy="4685016"/>
          </a:xfrm>
          <a:prstGeom prst="rect">
            <a:avLst/>
          </a:prstGeom>
        </p:spPr>
      </p:pic>
      <p:pic>
        <p:nvPicPr>
          <p:cNvPr id="5" name="Picture 4" descr="Dorset History Centre logo">
            <a:extLst>
              <a:ext uri="{FF2B5EF4-FFF2-40B4-BE49-F238E27FC236}">
                <a16:creationId xmlns:a16="http://schemas.microsoft.com/office/drawing/2014/main" id="{C0E799D5-0981-D51B-C43F-01FC204E22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68952" y="0"/>
            <a:ext cx="523048" cy="1423137"/>
          </a:xfrm>
          <a:prstGeom prst="rect">
            <a:avLst/>
          </a:prstGeom>
        </p:spPr>
      </p:pic>
    </p:spTree>
    <p:extLst>
      <p:ext uri="{BB962C8B-B14F-4D97-AF65-F5344CB8AC3E}">
        <p14:creationId xmlns:p14="http://schemas.microsoft.com/office/powerpoint/2010/main" val="375752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E301-02A8-4567-B82A-886AD3926FB7}"/>
              </a:ext>
            </a:extLst>
          </p:cNvPr>
          <p:cNvSpPr>
            <a:spLocks noGrp="1"/>
          </p:cNvSpPr>
          <p:nvPr>
            <p:ph type="ctrTitle"/>
          </p:nvPr>
        </p:nvSpPr>
        <p:spPr>
          <a:xfrm>
            <a:off x="0" y="-421240"/>
            <a:ext cx="11668952" cy="2335765"/>
          </a:xfrm>
        </p:spPr>
        <p:txBody>
          <a:bodyPr/>
          <a:lstStyle/>
          <a:p>
            <a:r>
              <a:rPr lang="en-GB" b="1"/>
              <a:t>Unlocking Thomas Hardy – an access challenge</a:t>
            </a:r>
          </a:p>
        </p:txBody>
      </p:sp>
      <p:sp>
        <p:nvSpPr>
          <p:cNvPr id="3" name="Subtitle 2">
            <a:extLst>
              <a:ext uri="{FF2B5EF4-FFF2-40B4-BE49-F238E27FC236}">
                <a16:creationId xmlns:a16="http://schemas.microsoft.com/office/drawing/2014/main" id="{329A0DBB-64AF-426E-A16C-DE97D7D01348}"/>
              </a:ext>
            </a:extLst>
          </p:cNvPr>
          <p:cNvSpPr>
            <a:spLocks noGrp="1"/>
          </p:cNvSpPr>
          <p:nvPr>
            <p:ph type="subTitle" idx="1"/>
          </p:nvPr>
        </p:nvSpPr>
        <p:spPr>
          <a:xfrm>
            <a:off x="701104" y="1774968"/>
            <a:ext cx="11068050" cy="4543425"/>
          </a:xfrm>
        </p:spPr>
        <p:txBody>
          <a:bodyPr/>
          <a:lstStyle/>
          <a:p>
            <a:pPr marL="342900" indent="-342900" algn="l">
              <a:buFont typeface="Arial" panose="020B0604020202020204" pitchFamily="34" charset="0"/>
              <a:buChar char="•"/>
            </a:pPr>
            <a:r>
              <a:rPr lang="en-GB"/>
              <a:t>Background – provenance</a:t>
            </a:r>
          </a:p>
          <a:p>
            <a:pPr marL="342900" indent="-342900" algn="l">
              <a:buFont typeface="Arial" panose="020B0604020202020204" pitchFamily="34" charset="0"/>
              <a:buChar char="•"/>
            </a:pPr>
            <a:r>
              <a:rPr lang="en-GB"/>
              <a:t>Rationale – what is cataloguing?</a:t>
            </a:r>
          </a:p>
          <a:p>
            <a:pPr marL="342900" indent="-342900" algn="l">
              <a:buFont typeface="Arial" panose="020B0604020202020204" pitchFamily="34" charset="0"/>
              <a:buChar char="•"/>
            </a:pPr>
            <a:r>
              <a:rPr lang="en-GB"/>
              <a:t>Value as an enabler – education, digitisation, exhibition, research and cultural heritage</a:t>
            </a:r>
          </a:p>
        </p:txBody>
      </p:sp>
      <p:pic>
        <p:nvPicPr>
          <p:cNvPr id="4" name="Picture 3" descr="Dorset History Centre logo">
            <a:extLst>
              <a:ext uri="{FF2B5EF4-FFF2-40B4-BE49-F238E27FC236}">
                <a16:creationId xmlns:a16="http://schemas.microsoft.com/office/drawing/2014/main" id="{06F51D26-E17B-4488-A00F-2B710F286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8952" y="0"/>
            <a:ext cx="523048" cy="142313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A8BD08A-EBE8-44A6-8F07-7A2306D35A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9301" y="3368842"/>
            <a:ext cx="2802699" cy="3489158"/>
          </a:xfrm>
          <a:prstGeom prst="rect">
            <a:avLst/>
          </a:prstGeom>
        </p:spPr>
      </p:pic>
      <p:pic>
        <p:nvPicPr>
          <p:cNvPr id="12" name="Picture 11" descr="A picture containing indoor, music, lined&#10;&#10;Description automatically generated">
            <a:extLst>
              <a:ext uri="{FF2B5EF4-FFF2-40B4-BE49-F238E27FC236}">
                <a16:creationId xmlns:a16="http://schemas.microsoft.com/office/drawing/2014/main" id="{D750F049-5250-4E7E-9698-41447F7433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12584" y="3781425"/>
            <a:ext cx="3489159" cy="2663992"/>
          </a:xfrm>
          <a:prstGeom prst="rect">
            <a:avLst/>
          </a:prstGeom>
        </p:spPr>
      </p:pic>
    </p:spTree>
    <p:extLst>
      <p:ext uri="{BB962C8B-B14F-4D97-AF65-F5344CB8AC3E}">
        <p14:creationId xmlns:p14="http://schemas.microsoft.com/office/powerpoint/2010/main" val="3765503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86FC-9B6E-439A-B1E3-260132A3EACA}"/>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D1C3A57-7292-4A4B-A8EE-8EE16BB3449E}"/>
              </a:ext>
            </a:extLst>
          </p:cNvPr>
          <p:cNvPicPr>
            <a:picLocks noGrp="1" noChangeAspect="1"/>
          </p:cNvPicPr>
          <p:nvPr>
            <p:ph idx="1"/>
          </p:nvPr>
        </p:nvPicPr>
        <p:blipFill>
          <a:blip r:embed="rId3"/>
          <a:stretch>
            <a:fillRect/>
          </a:stretch>
        </p:blipFill>
        <p:spPr>
          <a:xfrm>
            <a:off x="0" y="-352926"/>
            <a:ext cx="12192000" cy="7571873"/>
          </a:xfrm>
        </p:spPr>
      </p:pic>
    </p:spTree>
    <p:extLst>
      <p:ext uri="{BB962C8B-B14F-4D97-AF65-F5344CB8AC3E}">
        <p14:creationId xmlns:p14="http://schemas.microsoft.com/office/powerpoint/2010/main" val="222087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467B-3FA1-4932-BD47-4337FA7E55CC}"/>
              </a:ext>
            </a:extLst>
          </p:cNvPr>
          <p:cNvSpPr>
            <a:spLocks noGrp="1"/>
          </p:cNvSpPr>
          <p:nvPr>
            <p:ph type="ctrTitle"/>
          </p:nvPr>
        </p:nvSpPr>
        <p:spPr>
          <a:xfrm>
            <a:off x="1595919" y="336556"/>
            <a:ext cx="9144000" cy="1086581"/>
          </a:xfrm>
        </p:spPr>
        <p:txBody>
          <a:bodyPr/>
          <a:lstStyle/>
          <a:p>
            <a:r>
              <a:rPr lang="en-GB"/>
              <a:t>Challenges of fundraising</a:t>
            </a:r>
          </a:p>
        </p:txBody>
      </p:sp>
      <p:sp>
        <p:nvSpPr>
          <p:cNvPr id="3" name="Subtitle 2">
            <a:extLst>
              <a:ext uri="{FF2B5EF4-FFF2-40B4-BE49-F238E27FC236}">
                <a16:creationId xmlns:a16="http://schemas.microsoft.com/office/drawing/2014/main" id="{16070A93-A11C-431B-8F9E-4EA300781266}"/>
              </a:ext>
            </a:extLst>
          </p:cNvPr>
          <p:cNvSpPr>
            <a:spLocks noGrp="1"/>
          </p:cNvSpPr>
          <p:nvPr>
            <p:ph type="subTitle" idx="1"/>
          </p:nvPr>
        </p:nvSpPr>
        <p:spPr>
          <a:xfrm>
            <a:off x="465221" y="1528010"/>
            <a:ext cx="9387696" cy="2033337"/>
          </a:xfrm>
        </p:spPr>
        <p:txBody>
          <a:bodyPr>
            <a:normAutofit fontScale="92500" lnSpcReduction="10000"/>
          </a:bodyPr>
          <a:lstStyle/>
          <a:p>
            <a:pPr marL="342900" indent="-342900" algn="l">
              <a:buFont typeface="Arial" panose="020B0604020202020204" pitchFamily="34" charset="0"/>
              <a:buChar char="•"/>
            </a:pPr>
            <a:r>
              <a:rPr lang="en-GB" dirty="0"/>
              <a:t>Not necessarily understood </a:t>
            </a:r>
          </a:p>
          <a:p>
            <a:pPr marL="342900" indent="-342900" algn="l">
              <a:buFont typeface="Arial" panose="020B0604020202020204" pitchFamily="34" charset="0"/>
              <a:buChar char="•"/>
            </a:pPr>
            <a:r>
              <a:rPr lang="en-GB" dirty="0"/>
              <a:t>Seen as of secondary importance to public engagement activity e.g. exhibition</a:t>
            </a:r>
          </a:p>
          <a:p>
            <a:pPr marL="342900" indent="-342900" algn="l">
              <a:buFont typeface="Arial" panose="020B0604020202020204" pitchFamily="34" charset="0"/>
              <a:buChar char="•"/>
            </a:pPr>
            <a:r>
              <a:rPr lang="en-GB" dirty="0"/>
              <a:t>Public generally prefer to fund ‘things’ not ‘posts’.</a:t>
            </a:r>
          </a:p>
          <a:p>
            <a:pPr marL="342900" indent="-342900" algn="l">
              <a:buFont typeface="Arial" panose="020B0604020202020204" pitchFamily="34" charset="0"/>
              <a:buChar char="•"/>
            </a:pPr>
            <a:r>
              <a:rPr lang="en-GB" dirty="0"/>
              <a:t>Very few funding bodies will support it.</a:t>
            </a:r>
          </a:p>
          <a:p>
            <a:pPr marL="342900" indent="-342900" algn="l">
              <a:buFont typeface="Arial" panose="020B0604020202020204" pitchFamily="34" charset="0"/>
              <a:buChar char="•"/>
            </a:pPr>
            <a:r>
              <a:rPr lang="en-GB" dirty="0"/>
              <a:t>Importance of Dorset Archives Trust</a:t>
            </a:r>
          </a:p>
        </p:txBody>
      </p:sp>
      <p:pic>
        <p:nvPicPr>
          <p:cNvPr id="4" name="Picture 3" descr="Dorset History Centre logo">
            <a:extLst>
              <a:ext uri="{FF2B5EF4-FFF2-40B4-BE49-F238E27FC236}">
                <a16:creationId xmlns:a16="http://schemas.microsoft.com/office/drawing/2014/main" id="{2A1B6EE7-7079-4778-8991-9A47CA3D7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8952" y="0"/>
            <a:ext cx="523048" cy="1423137"/>
          </a:xfrm>
          <a:prstGeom prst="rect">
            <a:avLst/>
          </a:prstGeom>
        </p:spPr>
      </p:pic>
      <p:pic>
        <p:nvPicPr>
          <p:cNvPr id="6" name="Picture 5" descr="A person on a bicycle&#10;&#10;Description automatically generated with medium confidence">
            <a:extLst>
              <a:ext uri="{FF2B5EF4-FFF2-40B4-BE49-F238E27FC236}">
                <a16:creationId xmlns:a16="http://schemas.microsoft.com/office/drawing/2014/main" id="{F83F8F02-A644-402A-8CA3-F1B08439D5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7029" y="3666220"/>
            <a:ext cx="3954971" cy="3191780"/>
          </a:xfrm>
          <a:prstGeom prst="rect">
            <a:avLst/>
          </a:prstGeom>
        </p:spPr>
      </p:pic>
      <p:pic>
        <p:nvPicPr>
          <p:cNvPr id="8" name="Picture 7" descr="Text, letter&#10;&#10;Description automatically generated">
            <a:extLst>
              <a:ext uri="{FF2B5EF4-FFF2-40B4-BE49-F238E27FC236}">
                <a16:creationId xmlns:a16="http://schemas.microsoft.com/office/drawing/2014/main" id="{2FE4F85C-68F4-465A-9CC6-366A1FBB26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7143" y="3593089"/>
            <a:ext cx="4069886" cy="3109826"/>
          </a:xfrm>
          <a:prstGeom prst="rect">
            <a:avLst/>
          </a:prstGeom>
        </p:spPr>
      </p:pic>
      <p:pic>
        <p:nvPicPr>
          <p:cNvPr id="12" name="Picture 11" descr="A picture containing text, picture frame&#10;&#10;Description automatically generated">
            <a:extLst>
              <a:ext uri="{FF2B5EF4-FFF2-40B4-BE49-F238E27FC236}">
                <a16:creationId xmlns:a16="http://schemas.microsoft.com/office/drawing/2014/main" id="{1C92CD76-1157-4C19-A59E-BF43227EE9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67" y="3870960"/>
            <a:ext cx="4114192" cy="2987040"/>
          </a:xfrm>
          <a:prstGeom prst="rect">
            <a:avLst/>
          </a:prstGeom>
        </p:spPr>
      </p:pic>
    </p:spTree>
    <p:extLst>
      <p:ext uri="{BB962C8B-B14F-4D97-AF65-F5344CB8AC3E}">
        <p14:creationId xmlns:p14="http://schemas.microsoft.com/office/powerpoint/2010/main" val="2774646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7E81-A418-492E-8AE7-7F5E309A489B}"/>
              </a:ext>
            </a:extLst>
          </p:cNvPr>
          <p:cNvSpPr>
            <a:spLocks noGrp="1"/>
          </p:cNvSpPr>
          <p:nvPr>
            <p:ph type="title"/>
          </p:nvPr>
        </p:nvSpPr>
        <p:spPr>
          <a:xfrm>
            <a:off x="838200" y="48786"/>
            <a:ext cx="10515600" cy="1325563"/>
          </a:xfrm>
        </p:spPr>
        <p:txBody>
          <a:bodyPr/>
          <a:lstStyle/>
          <a:p>
            <a:pPr algn="ctr"/>
            <a:r>
              <a:rPr lang="en-GB"/>
              <a:t>Growing the collection</a:t>
            </a:r>
          </a:p>
        </p:txBody>
      </p:sp>
      <p:sp>
        <p:nvSpPr>
          <p:cNvPr id="3" name="Content Placeholder 2">
            <a:extLst>
              <a:ext uri="{FF2B5EF4-FFF2-40B4-BE49-F238E27FC236}">
                <a16:creationId xmlns:a16="http://schemas.microsoft.com/office/drawing/2014/main" id="{DE026B7F-DE6D-444F-9449-CA19F66BDEE1}"/>
              </a:ext>
            </a:extLst>
          </p:cNvPr>
          <p:cNvSpPr>
            <a:spLocks noGrp="1"/>
          </p:cNvSpPr>
          <p:nvPr>
            <p:ph idx="1"/>
          </p:nvPr>
        </p:nvSpPr>
        <p:spPr>
          <a:xfrm>
            <a:off x="655320" y="1337945"/>
            <a:ext cx="10515600" cy="4351338"/>
          </a:xfrm>
        </p:spPr>
        <p:txBody>
          <a:bodyPr/>
          <a:lstStyle/>
          <a:p>
            <a:r>
              <a:rPr lang="en-GB"/>
              <a:t>Regular new acquisitions of Hardy material</a:t>
            </a:r>
          </a:p>
          <a:p>
            <a:r>
              <a:rPr lang="en-GB"/>
              <a:t>All forms part of the wider Thomas Hardy archive</a:t>
            </a:r>
          </a:p>
          <a:p>
            <a:r>
              <a:rPr lang="en-GB"/>
              <a:t>Over £70,000 spent since 2020 inc. Stevens Cox material (£50k)</a:t>
            </a:r>
          </a:p>
          <a:p>
            <a:pPr marL="0" indent="0">
              <a:buNone/>
            </a:pPr>
            <a:endParaRPr lang="en-GB"/>
          </a:p>
        </p:txBody>
      </p:sp>
      <p:pic>
        <p:nvPicPr>
          <p:cNvPr id="4" name="Picture 3" descr="Dorset History Centre logo">
            <a:extLst>
              <a:ext uri="{FF2B5EF4-FFF2-40B4-BE49-F238E27FC236}">
                <a16:creationId xmlns:a16="http://schemas.microsoft.com/office/drawing/2014/main" id="{0DF053BA-C7E4-4A84-A3A6-983E5375D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8952" y="0"/>
            <a:ext cx="523048" cy="1423137"/>
          </a:xfrm>
          <a:prstGeom prst="rect">
            <a:avLst/>
          </a:prstGeom>
        </p:spPr>
      </p:pic>
      <p:pic>
        <p:nvPicPr>
          <p:cNvPr id="6" name="Picture 5" descr="A picture containing text, businesscard&#10;&#10;Description automatically generated">
            <a:extLst>
              <a:ext uri="{FF2B5EF4-FFF2-40B4-BE49-F238E27FC236}">
                <a16:creationId xmlns:a16="http://schemas.microsoft.com/office/drawing/2014/main" id="{2C835DD5-1695-4F30-9EEA-5F9F722B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911600"/>
            <a:ext cx="3982720" cy="2946400"/>
          </a:xfrm>
          <a:prstGeom prst="rect">
            <a:avLst/>
          </a:prstGeom>
        </p:spPr>
      </p:pic>
      <p:pic>
        <p:nvPicPr>
          <p:cNvPr id="8" name="Picture 7" descr="Text, letter&#10;&#10;Description automatically generated">
            <a:extLst>
              <a:ext uri="{FF2B5EF4-FFF2-40B4-BE49-F238E27FC236}">
                <a16:creationId xmlns:a16="http://schemas.microsoft.com/office/drawing/2014/main" id="{81600FA4-4D6B-49F7-B2EE-660F0D5E01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2721" y="3911599"/>
            <a:ext cx="2519680" cy="2946400"/>
          </a:xfrm>
          <a:prstGeom prst="rect">
            <a:avLst/>
          </a:prstGeom>
        </p:spPr>
      </p:pic>
      <p:pic>
        <p:nvPicPr>
          <p:cNvPr id="11" name="Picture 10" descr="A black and white photo of men sitting on a bench&#10;&#10;Description automatically generated with medium confidence">
            <a:extLst>
              <a:ext uri="{FF2B5EF4-FFF2-40B4-BE49-F238E27FC236}">
                <a16:creationId xmlns:a16="http://schemas.microsoft.com/office/drawing/2014/main" id="{CB31F991-CD04-4A46-82B1-71F81FD839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68161" y="2887504"/>
            <a:ext cx="5323838" cy="3970495"/>
          </a:xfrm>
          <a:prstGeom prst="rect">
            <a:avLst/>
          </a:prstGeom>
        </p:spPr>
      </p:pic>
    </p:spTree>
    <p:extLst>
      <p:ext uri="{BB962C8B-B14F-4D97-AF65-F5344CB8AC3E}">
        <p14:creationId xmlns:p14="http://schemas.microsoft.com/office/powerpoint/2010/main" val="346575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BBD28B-9B27-4F60-BA4A-8B141D3B277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a:solidFill>
                  <a:srgbClr val="FFFFFF"/>
                </a:solidFill>
              </a:rPr>
              <a:t>Athelhampton Church, drawn by Hardy, 1861</a:t>
            </a:r>
          </a:p>
          <a:p>
            <a:pPr algn="ctr"/>
            <a:r>
              <a:rPr lang="en-US" sz="2400">
                <a:solidFill>
                  <a:srgbClr val="FFFFFF"/>
                </a:solidFill>
              </a:rPr>
              <a:t>Accession 11817 –purchased June 2022</a:t>
            </a:r>
            <a:endParaRPr lang="en-US" sz="2400">
              <a:solidFill>
                <a:srgbClr val="FFFFFF"/>
              </a:solidFill>
              <a:cs typeface="Calibri Light"/>
            </a:endParaRPr>
          </a:p>
        </p:txBody>
      </p:sp>
      <p:pic>
        <p:nvPicPr>
          <p:cNvPr id="7" name="Picture 6" descr="Diagram&#10;&#10;Description automatically generated">
            <a:extLst>
              <a:ext uri="{FF2B5EF4-FFF2-40B4-BE49-F238E27FC236}">
                <a16:creationId xmlns:a16="http://schemas.microsoft.com/office/drawing/2014/main" id="{FC64471F-AFA0-497B-9FD9-B66E9C2CF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824973"/>
            <a:ext cx="3425609" cy="2963152"/>
          </a:xfrm>
          <a:prstGeom prst="rect">
            <a:avLst/>
          </a:prstGeom>
        </p:spPr>
      </p:pic>
      <p:pic>
        <p:nvPicPr>
          <p:cNvPr id="9" name="Picture 8" descr="Letter&#10;&#10;Description automatically generated">
            <a:extLst>
              <a:ext uri="{FF2B5EF4-FFF2-40B4-BE49-F238E27FC236}">
                <a16:creationId xmlns:a16="http://schemas.microsoft.com/office/drawing/2014/main" id="{5238C4C8-CB00-4914-8C4D-7D51EDF5C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729" y="1169261"/>
            <a:ext cx="3433324" cy="2274576"/>
          </a:xfrm>
          <a:prstGeom prst="rect">
            <a:avLst/>
          </a:prstGeom>
        </p:spPr>
      </p:pic>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Diagram, engineering drawing&#10;&#10;Description automatically generated">
            <a:extLst>
              <a:ext uri="{FF2B5EF4-FFF2-40B4-BE49-F238E27FC236}">
                <a16:creationId xmlns:a16="http://schemas.microsoft.com/office/drawing/2014/main" id="{54D54946-4EEA-4DFC-A5BD-38DF2C6456C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449725" y="366733"/>
            <a:ext cx="3423916" cy="3924261"/>
          </a:xfrm>
          <a:prstGeom prst="rect">
            <a:avLst/>
          </a:prstGeom>
        </p:spPr>
      </p:pic>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09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552714D-0746-516F-8E04-8CD9710DDD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4851085"/>
            <a:ext cx="12202174" cy="2020500"/>
            <a:chOff x="0" y="-29768"/>
            <a:chExt cx="12202174" cy="1519356"/>
          </a:xfrm>
        </p:grpSpPr>
        <p:sp>
          <p:nvSpPr>
            <p:cNvPr id="15" name="Rectangle 14">
              <a:extLst>
                <a:ext uri="{FF2B5EF4-FFF2-40B4-BE49-F238E27FC236}">
                  <a16:creationId xmlns:a16="http://schemas.microsoft.com/office/drawing/2014/main" id="{FCA41354-436C-9656-0817-56B6CF8CD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863EEE-38BD-6BC9-BA81-2F33679D3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A65459-0869-1AF9-758A-0BF65F128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3410CA7-FDA7-E322-C21F-6F500945DB49}"/>
              </a:ext>
            </a:extLst>
          </p:cNvPr>
          <p:cNvSpPr>
            <a:spLocks noGrp="1"/>
          </p:cNvSpPr>
          <p:nvPr>
            <p:ph type="ctrTitle"/>
          </p:nvPr>
        </p:nvSpPr>
        <p:spPr>
          <a:xfrm>
            <a:off x="1611630" y="5167418"/>
            <a:ext cx="8949690" cy="702264"/>
          </a:xfrm>
        </p:spPr>
        <p:txBody>
          <a:bodyPr anchor="b">
            <a:normAutofit/>
          </a:bodyPr>
          <a:lstStyle/>
          <a:p>
            <a:r>
              <a:rPr lang="en-GB" sz="3600">
                <a:solidFill>
                  <a:srgbClr val="FFFFFF"/>
                </a:solidFill>
              </a:rPr>
              <a:t>Correspondence and ‘The Departure’</a:t>
            </a:r>
          </a:p>
        </p:txBody>
      </p:sp>
      <p:sp>
        <p:nvSpPr>
          <p:cNvPr id="3" name="Subtitle 2">
            <a:extLst>
              <a:ext uri="{FF2B5EF4-FFF2-40B4-BE49-F238E27FC236}">
                <a16:creationId xmlns:a16="http://schemas.microsoft.com/office/drawing/2014/main" id="{C043CB5B-DC6E-0B80-87EF-47326ECBCD37}"/>
              </a:ext>
            </a:extLst>
          </p:cNvPr>
          <p:cNvSpPr>
            <a:spLocks noGrp="1"/>
          </p:cNvSpPr>
          <p:nvPr>
            <p:ph type="subTitle" idx="1"/>
          </p:nvPr>
        </p:nvSpPr>
        <p:spPr>
          <a:xfrm>
            <a:off x="1611631" y="5874999"/>
            <a:ext cx="8949689" cy="504645"/>
          </a:xfrm>
        </p:spPr>
        <p:txBody>
          <a:bodyPr anchor="t">
            <a:normAutofit/>
          </a:bodyPr>
          <a:lstStyle/>
          <a:p>
            <a:endParaRPr lang="en-GB" sz="2000">
              <a:solidFill>
                <a:srgbClr val="FFFFFF"/>
              </a:solidFill>
            </a:endParaRPr>
          </a:p>
        </p:txBody>
      </p:sp>
      <p:pic>
        <p:nvPicPr>
          <p:cNvPr id="9" name="Picture 8" descr="A close-up of a letter&#10;&#10;Description automatically generated">
            <a:extLst>
              <a:ext uri="{FF2B5EF4-FFF2-40B4-BE49-F238E27FC236}">
                <a16:creationId xmlns:a16="http://schemas.microsoft.com/office/drawing/2014/main" id="{5280F1FF-EDCE-D2B2-2EB0-0D4FF0DA9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1" y="1177203"/>
            <a:ext cx="3358588" cy="2602905"/>
          </a:xfrm>
          <a:prstGeom prst="rect">
            <a:avLst/>
          </a:prstGeom>
        </p:spPr>
      </p:pic>
      <p:pic>
        <p:nvPicPr>
          <p:cNvPr id="5" name="Picture 4" descr="A person sitting on a chair next to a letter&#10;&#10;Description automatically generated">
            <a:extLst>
              <a:ext uri="{FF2B5EF4-FFF2-40B4-BE49-F238E27FC236}">
                <a16:creationId xmlns:a16="http://schemas.microsoft.com/office/drawing/2014/main" id="{ACEB9E2B-A4F8-281C-32E5-49C4553ED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433" y="1265767"/>
            <a:ext cx="3358588" cy="2426579"/>
          </a:xfrm>
          <a:prstGeom prst="rect">
            <a:avLst/>
          </a:prstGeom>
        </p:spPr>
      </p:pic>
      <p:pic>
        <p:nvPicPr>
          <p:cNvPr id="7" name="Picture 6" descr="A close-up of several papers&#10;&#10;Description automatically generated">
            <a:extLst>
              <a:ext uri="{FF2B5EF4-FFF2-40B4-BE49-F238E27FC236}">
                <a16:creationId xmlns:a16="http://schemas.microsoft.com/office/drawing/2014/main" id="{686E4B1C-4A79-65EB-1EDD-1DFB7BFAD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564" y="869989"/>
            <a:ext cx="2670386" cy="3217333"/>
          </a:xfrm>
          <a:prstGeom prst="rect">
            <a:avLst/>
          </a:prstGeom>
        </p:spPr>
      </p:pic>
    </p:spTree>
    <p:extLst>
      <p:ext uri="{BB962C8B-B14F-4D97-AF65-F5344CB8AC3E}">
        <p14:creationId xmlns:p14="http://schemas.microsoft.com/office/powerpoint/2010/main" val="154845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CBC78-3DBA-2BEC-0764-F7BBAA5F63E9}"/>
              </a:ext>
            </a:extLst>
          </p:cNvPr>
          <p:cNvSpPr txBox="1"/>
          <p:nvPr/>
        </p:nvSpPr>
        <p:spPr>
          <a:xfrm>
            <a:off x="5148743" y="557259"/>
            <a:ext cx="6431973" cy="6801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18 months, March 2024 – August 2025</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Make the archive accessible and discoverable via an online catalogue</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Catalogue c. 150 boxes and folders of Hardy related material</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Integrate material on deposit from Dorset Museum with material owned by or otherwise held at Dorset History Centre</a:t>
            </a:r>
            <a:b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br>
            <a:b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2F11BCD-58D6-B115-1213-48BC7BA7C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953"/>
          <a:stretch/>
        </p:blipFill>
        <p:spPr>
          <a:xfrm>
            <a:off x="0" y="0"/>
            <a:ext cx="4685016" cy="6858000"/>
          </a:xfrm>
          <a:prstGeom prst="rect">
            <a:avLst/>
          </a:prstGeom>
        </p:spPr>
      </p:pic>
      <p:sp>
        <p:nvSpPr>
          <p:cNvPr id="8" name="TextBox 7">
            <a:extLst>
              <a:ext uri="{FF2B5EF4-FFF2-40B4-BE49-F238E27FC236}">
                <a16:creationId xmlns:a16="http://schemas.microsoft.com/office/drawing/2014/main" id="{F38824A3-9B6D-CAB4-FE71-A018019A3366}"/>
              </a:ext>
            </a:extLst>
          </p:cNvPr>
          <p:cNvSpPr txBox="1"/>
          <p:nvPr/>
        </p:nvSpPr>
        <p:spPr>
          <a:xfrm>
            <a:off x="5230937" y="131397"/>
            <a:ext cx="6431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Light" panose="020F0302020204030204"/>
                <a:ea typeface="+mn-ea"/>
                <a:cs typeface="+mn-cs"/>
              </a:rPr>
              <a:t>Thomas Hardy Archive Project</a:t>
            </a:r>
          </a:p>
        </p:txBody>
      </p:sp>
    </p:spTree>
    <p:extLst>
      <p:ext uri="{BB962C8B-B14F-4D97-AF65-F5344CB8AC3E}">
        <p14:creationId xmlns:p14="http://schemas.microsoft.com/office/powerpoint/2010/main" val="368845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helf with boxes on it&#10;&#10;Description automatically generated">
            <a:extLst>
              <a:ext uri="{FF2B5EF4-FFF2-40B4-BE49-F238E27FC236}">
                <a16:creationId xmlns:a16="http://schemas.microsoft.com/office/drawing/2014/main" id="{69E6DCBE-555D-266F-1E45-D5C67107BA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68620" y="0"/>
            <a:ext cx="5123380" cy="6831174"/>
          </a:xfrm>
          <a:prstGeom prst="rect">
            <a:avLst/>
          </a:prstGeom>
        </p:spPr>
      </p:pic>
      <p:sp>
        <p:nvSpPr>
          <p:cNvPr id="7" name="TextBox 6">
            <a:extLst>
              <a:ext uri="{FF2B5EF4-FFF2-40B4-BE49-F238E27FC236}">
                <a16:creationId xmlns:a16="http://schemas.microsoft.com/office/drawing/2014/main" id="{84EEE370-AC1C-A313-1972-7D20F1EDD923}"/>
              </a:ext>
            </a:extLst>
          </p:cNvPr>
          <p:cNvSpPr txBox="1"/>
          <p:nvPr/>
        </p:nvSpPr>
        <p:spPr>
          <a:xfrm>
            <a:off x="400522" y="272636"/>
            <a:ext cx="762675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First </a:t>
            </a:r>
            <a:r>
              <a:rPr lang="en-GB" sz="3200">
                <a:solidFill>
                  <a:prstClr val="white"/>
                </a:solidFill>
                <a:latin typeface="Calibri" panose="020F0502020204030204"/>
              </a:rPr>
              <a:t>five</a:t>
            </a: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 months - achievements:</a:t>
            </a: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Initial audit of </a:t>
            </a:r>
            <a:r>
              <a:rPr lang="en-GB" sz="2400">
                <a:solidFill>
                  <a:prstClr val="white"/>
                </a:solidFill>
                <a:latin typeface="Calibri" panose="020F0502020204030204"/>
              </a:rPr>
              <a:t>collection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Collection arrangement agreed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prstClr val="white"/>
                </a:solidFill>
                <a:latin typeface="Calibri" panose="020F0502020204030204"/>
              </a:rPr>
              <a:t>Physical rearrangement completed</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indent="-285750">
              <a:buFont typeface="Arial" panose="020B0604020202020204" pitchFamily="34" charset="0"/>
              <a:buChar char="•"/>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First steering group meeting: </a:t>
            </a:r>
            <a:b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Dorset Museum; National Trust; Thomas </a:t>
            </a:r>
            <a:b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Hardy Society; University of Exeter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Internship started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prstClr val="white"/>
                </a:solidFill>
                <a:latin typeface="Calibri" panose="020F0502020204030204"/>
              </a:rPr>
              <a:t>Cataloguing started</a:t>
            </a:r>
            <a:b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Next </a:t>
            </a:r>
            <a:r>
              <a:rPr lang="en-GB" sz="3200">
                <a:solidFill>
                  <a:prstClr val="white"/>
                </a:solidFill>
                <a:latin typeface="Calibri" panose="020F0502020204030204"/>
              </a:rPr>
              <a:t>five</a:t>
            </a:r>
            <a:r>
              <a:rPr kumimoji="0" lang="en-GB" sz="3200" b="0" i="0" u="none" strike="noStrike" kern="1200" cap="none" spc="0" normalizeH="0" baseline="0" noProof="0">
                <a:ln>
                  <a:noFill/>
                </a:ln>
                <a:solidFill>
                  <a:prstClr val="white"/>
                </a:solidFill>
                <a:effectLst/>
                <a:uLnTx/>
                <a:uFillTx/>
                <a:latin typeface="Calibri" panose="020F0502020204030204"/>
                <a:ea typeface="+mn-ea"/>
                <a:cs typeface="+mn-cs"/>
              </a:rPr>
              <a:t> months - goals</a:t>
            </a: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prstClr val="white"/>
                </a:solidFill>
                <a:latin typeface="Calibri" panose="020F0502020204030204"/>
              </a:rPr>
              <a:t>Complete first tranches of priority cataloguing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prstClr val="white"/>
                </a:solidFill>
                <a:latin typeface="Calibri" panose="020F0502020204030204"/>
              </a:rPr>
              <a:t>Publish first completed series online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Begin </a:t>
            </a:r>
            <a:r>
              <a:rPr lang="en-GB" sz="2400">
                <a:solidFill>
                  <a:prstClr val="white"/>
                </a:solidFill>
                <a:latin typeface="Calibri" panose="020F0502020204030204"/>
              </a:rPr>
              <a:t>volunteering project</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59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498795-9d97-4503-9b84-d098b6e05ffe">
      <Terms xmlns="http://schemas.microsoft.com/office/infopath/2007/PartnerControls"/>
    </lcf76f155ced4ddcb4097134ff3c332f>
    <Stage xmlns="26498795-9d97-4503-9b84-d098b6e05ffe" xsi:nil="true"/>
    <TaxCatchAll xmlns="845b9010-ff25-40d3-96e6-78210a7581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3A575CC0CBF347B54DF51AFDD2151C" ma:contentTypeVersion="19" ma:contentTypeDescription="Create a new document." ma:contentTypeScope="" ma:versionID="5b3da8e721fcf4ea159401c12f9547e0">
  <xsd:schema xmlns:xsd="http://www.w3.org/2001/XMLSchema" xmlns:xs="http://www.w3.org/2001/XMLSchema" xmlns:p="http://schemas.microsoft.com/office/2006/metadata/properties" xmlns:ns2="26498795-9d97-4503-9b84-d098b6e05ffe" xmlns:ns3="845b9010-ff25-40d3-96e6-78210a75817f" targetNamespace="http://schemas.microsoft.com/office/2006/metadata/properties" ma:root="true" ma:fieldsID="c694667a3ec22ae02cd5d0455cc37d63" ns2:_="" ns3:_="">
    <xsd:import namespace="26498795-9d97-4503-9b84-d098b6e05ffe"/>
    <xsd:import namespace="845b9010-ff25-40d3-96e6-78210a7581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Stage"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498795-9d97-4503-9b84-d098b6e05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ge" ma:index="14" nillable="true" ma:displayName="Stage" ma:format="Dropdown" ma:internalName="Stage">
      <xsd:simpleType>
        <xsd:restriction base="dms:Choice">
          <xsd:enumeration value="Application"/>
          <xsd:enumeration value="Recruitment"/>
          <xsd:enumeration value="Induction"/>
          <xsd:enumeration value="Projects"/>
          <xsd:enumeration value="Training"/>
          <xsd:enumeration value="Planning"/>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f3f5272-f8b9-4632-9b56-061d0e36806b"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b9010-ff25-40d3-96e6-78210a7581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2fdb11e-afae-482f-befd-d5ada8f2a3f7}" ma:internalName="TaxCatchAll" ma:showField="CatchAllData" ma:web="845b9010-ff25-40d3-96e6-78210a7581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387C09-6E4C-4477-A3CF-C492BA3B6E09}">
  <ds:schemaRefs>
    <ds:schemaRef ds:uri="http://schemas.openxmlformats.org/package/2006/metadata/core-properties"/>
    <ds:schemaRef ds:uri="http://www.w3.org/XML/1998/namespace"/>
    <ds:schemaRef ds:uri="http://schemas.microsoft.com/office/infopath/2007/PartnerControls"/>
    <ds:schemaRef ds:uri="http://purl.org/dc/terms/"/>
    <ds:schemaRef ds:uri="http://purl.org/dc/elements/1.1/"/>
    <ds:schemaRef ds:uri="845b9010-ff25-40d3-96e6-78210a75817f"/>
    <ds:schemaRef ds:uri="http://schemas.microsoft.com/office/2006/metadata/properties"/>
    <ds:schemaRef ds:uri="http://schemas.microsoft.com/office/2006/documentManagement/types"/>
    <ds:schemaRef ds:uri="26498795-9d97-4503-9b84-d098b6e05ffe"/>
    <ds:schemaRef ds:uri="http://purl.org/dc/dcmitype/"/>
  </ds:schemaRefs>
</ds:datastoreItem>
</file>

<file path=customXml/itemProps2.xml><?xml version="1.0" encoding="utf-8"?>
<ds:datastoreItem xmlns:ds="http://schemas.openxmlformats.org/officeDocument/2006/customXml" ds:itemID="{4B6E92EB-9775-4ACF-A96C-DBBB4091C200}">
  <ds:schemaRefs>
    <ds:schemaRef ds:uri="http://schemas.microsoft.com/sharepoint/v3/contenttype/forms"/>
  </ds:schemaRefs>
</ds:datastoreItem>
</file>

<file path=customXml/itemProps3.xml><?xml version="1.0" encoding="utf-8"?>
<ds:datastoreItem xmlns:ds="http://schemas.openxmlformats.org/officeDocument/2006/customXml" ds:itemID="{DB877DBF-DFAD-4274-8F55-7A23DF488FA5}">
  <ds:schemaRefs>
    <ds:schemaRef ds:uri="26498795-9d97-4503-9b84-d098b6e05ffe"/>
    <ds:schemaRef ds:uri="845b9010-ff25-40d3-96e6-78210a7581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1116</Words>
  <Application>Microsoft Macintosh PowerPoint</Application>
  <PresentationFormat>Widescreen</PresentationFormat>
  <Paragraphs>97</Paragraphs>
  <Slides>14</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Calibri Light</vt:lpstr>
      <vt:lpstr>Office Theme</vt:lpstr>
      <vt:lpstr>1_Office Theme</vt:lpstr>
      <vt:lpstr>The Hardy Archive Project - fundraising and the first five months</vt:lpstr>
      <vt:lpstr>Unlocking Thomas Hardy – an access challenge</vt:lpstr>
      <vt:lpstr>PowerPoint Presentation</vt:lpstr>
      <vt:lpstr>Challenges of fundraising</vt:lpstr>
      <vt:lpstr>Growing the collection</vt:lpstr>
      <vt:lpstr>Athelhampton Church, drawn by Hardy, 1861 Accession 11817 –purchased June 2022</vt:lpstr>
      <vt:lpstr>Correspondence and ‘The Departure’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archives of Thomas Hardy – a challenge of access</dc:title>
  <dc:creator>Sam Johnston</dc:creator>
  <cp:lastModifiedBy>Glen Smith</cp:lastModifiedBy>
  <cp:revision>3</cp:revision>
  <dcterms:created xsi:type="dcterms:W3CDTF">2022-06-27T13:54:09Z</dcterms:created>
  <dcterms:modified xsi:type="dcterms:W3CDTF">2024-08-05T08:12:06Z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0x010100163A575CC0CBF347B54DF51AFDD2151C</vt:lpwstr>
  </property>
  <property fmtid="{D5CDD505-2E9C-101B-9397-08002B2CF9AE}" pid="3" name="MediaServiceImageTags">
    <vt:lpwstr/>
  </property>
</Properties>
</file>